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nton" pitchFamily="2" charset="0"/>
      <p:regular r:id="rId13"/>
    </p:embeddedFont>
    <p:embeddedFont>
      <p:font typeface="Extenda 90 Exa" panose="020B0604020202020204" charset="0"/>
      <p:regular r:id="rId14"/>
    </p:embeddedFont>
    <p:embeddedFont>
      <p:font typeface="TT Fors" panose="020B0604020202020204" charset="0"/>
      <p:regular r:id="rId15"/>
    </p:embeddedFont>
    <p:embeddedFont>
      <p:font typeface="TT For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4" d="100"/>
          <a:sy n="34"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472483" y="-430140"/>
            <a:ext cx="11010714" cy="12259991"/>
            <a:chOff x="0" y="0"/>
            <a:chExt cx="2174956" cy="2421727"/>
          </a:xfrm>
        </p:grpSpPr>
        <p:sp>
          <p:nvSpPr>
            <p:cNvPr id="12" name="Freeform 12"/>
            <p:cNvSpPr/>
            <p:nvPr/>
          </p:nvSpPr>
          <p:spPr>
            <a:xfrm>
              <a:off x="0" y="0"/>
              <a:ext cx="2174956" cy="2421727"/>
            </a:xfrm>
            <a:custGeom>
              <a:avLst/>
              <a:gdLst/>
              <a:ahLst/>
              <a:cxnLst/>
              <a:rect l="l" t="t" r="r" b="b"/>
              <a:pathLst>
                <a:path w="2174956" h="2421727">
                  <a:moveTo>
                    <a:pt x="13184" y="0"/>
                  </a:moveTo>
                  <a:lnTo>
                    <a:pt x="1926620" y="0"/>
                  </a:lnTo>
                  <a:cubicBezTo>
                    <a:pt x="2080025" y="0"/>
                    <a:pt x="2174956" y="542122"/>
                    <a:pt x="2174956" y="1210863"/>
                  </a:cubicBezTo>
                  <a:cubicBezTo>
                    <a:pt x="2174956" y="1879605"/>
                    <a:pt x="2080025" y="2421727"/>
                    <a:pt x="1926620" y="2421727"/>
                  </a:cubicBezTo>
                  <a:lnTo>
                    <a:pt x="13184" y="2421727"/>
                  </a:lnTo>
                  <a:cubicBezTo>
                    <a:pt x="5903" y="2421727"/>
                    <a:pt x="0" y="2415824"/>
                    <a:pt x="0" y="2408543"/>
                  </a:cubicBezTo>
                  <a:lnTo>
                    <a:pt x="0" y="13184"/>
                  </a:lnTo>
                  <a:cubicBezTo>
                    <a:pt x="0" y="5903"/>
                    <a:pt x="5903" y="0"/>
                    <a:pt x="13184" y="0"/>
                  </a:cubicBezTo>
                  <a:close/>
                </a:path>
              </a:pathLst>
            </a:custGeom>
            <a:solidFill>
              <a:srgbClr val="3A3E61"/>
            </a:solidFill>
          </p:spPr>
          <p:txBody>
            <a:bodyPr/>
            <a:lstStyle/>
            <a:p>
              <a:endParaRPr lang="en-US"/>
            </a:p>
          </p:txBody>
        </p:sp>
        <p:sp>
          <p:nvSpPr>
            <p:cNvPr id="13" name="TextBox 13"/>
            <p:cNvSpPr txBox="1"/>
            <p:nvPr/>
          </p:nvSpPr>
          <p:spPr>
            <a:xfrm>
              <a:off x="25400" y="-38100"/>
              <a:ext cx="1946356" cy="245982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58507" y="407981"/>
            <a:ext cx="10700022" cy="9134791"/>
            <a:chOff x="0" y="0"/>
            <a:chExt cx="2113585" cy="1804403"/>
          </a:xfrm>
        </p:grpSpPr>
        <p:sp>
          <p:nvSpPr>
            <p:cNvPr id="15" name="Freeform 15"/>
            <p:cNvSpPr/>
            <p:nvPr/>
          </p:nvSpPr>
          <p:spPr>
            <a:xfrm>
              <a:off x="0" y="0"/>
              <a:ext cx="2113585" cy="1804403"/>
            </a:xfrm>
            <a:custGeom>
              <a:avLst/>
              <a:gdLst/>
              <a:ahLst/>
              <a:cxnLst/>
              <a:rect l="l" t="t" r="r" b="b"/>
              <a:pathLst>
                <a:path w="2113585" h="1804403">
                  <a:moveTo>
                    <a:pt x="13566" y="0"/>
                  </a:moveTo>
                  <a:lnTo>
                    <a:pt x="1866672" y="0"/>
                  </a:lnTo>
                  <a:cubicBezTo>
                    <a:pt x="2018653" y="0"/>
                    <a:pt x="2113585" y="403929"/>
                    <a:pt x="2113585" y="902202"/>
                  </a:cubicBezTo>
                  <a:cubicBezTo>
                    <a:pt x="2113585" y="1400474"/>
                    <a:pt x="2018653" y="1804403"/>
                    <a:pt x="1866672" y="1804403"/>
                  </a:cubicBezTo>
                  <a:lnTo>
                    <a:pt x="13566" y="1804403"/>
                  </a:lnTo>
                  <a:cubicBezTo>
                    <a:pt x="9968" y="1804403"/>
                    <a:pt x="6518" y="1802974"/>
                    <a:pt x="3974" y="1800429"/>
                  </a:cubicBezTo>
                  <a:cubicBezTo>
                    <a:pt x="1429" y="1797885"/>
                    <a:pt x="0" y="1794435"/>
                    <a:pt x="0" y="1790837"/>
                  </a:cubicBezTo>
                  <a:lnTo>
                    <a:pt x="0" y="13566"/>
                  </a:lnTo>
                  <a:cubicBezTo>
                    <a:pt x="0" y="9968"/>
                    <a:pt x="1429" y="6518"/>
                    <a:pt x="3974" y="3974"/>
                  </a:cubicBezTo>
                  <a:cubicBezTo>
                    <a:pt x="6518" y="1429"/>
                    <a:pt x="9968" y="0"/>
                    <a:pt x="13566" y="0"/>
                  </a:cubicBezTo>
                  <a:close/>
                </a:path>
              </a:pathLst>
            </a:custGeom>
            <a:solidFill>
              <a:srgbClr val="CCCCCC">
                <a:alpha val="20784"/>
              </a:srgbClr>
            </a:solidFill>
          </p:spPr>
          <p:txBody>
            <a:bodyPr/>
            <a:lstStyle/>
            <a:p>
              <a:endParaRPr lang="en-US"/>
            </a:p>
          </p:txBody>
        </p:sp>
        <p:sp>
          <p:nvSpPr>
            <p:cNvPr id="16" name="TextBox 16"/>
            <p:cNvSpPr txBox="1"/>
            <p:nvPr/>
          </p:nvSpPr>
          <p:spPr>
            <a:xfrm>
              <a:off x="25400" y="-38100"/>
              <a:ext cx="1884985" cy="184250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26596" y="904304"/>
            <a:ext cx="8929817" cy="7950708"/>
          </a:xfrm>
          <a:prstGeom prst="rect">
            <a:avLst/>
          </a:prstGeom>
        </p:spPr>
        <p:txBody>
          <a:bodyPr lIns="0" tIns="0" rIns="0" bIns="0" rtlCol="0" anchor="t">
            <a:spAutoFit/>
          </a:bodyPr>
          <a:lstStyle/>
          <a:p>
            <a:pPr algn="l">
              <a:lnSpc>
                <a:spcPts val="8991"/>
              </a:lnSpc>
            </a:pPr>
            <a:r>
              <a:rPr lang="en-US" sz="8100" b="1">
                <a:solidFill>
                  <a:srgbClr val="FFFFFF"/>
                </a:solidFill>
                <a:latin typeface="TT Fors Bold"/>
                <a:ea typeface="TT Fors Bold"/>
                <a:cs typeface="TT Fors Bold"/>
                <a:sym typeface="TT Fors Bold"/>
              </a:rPr>
              <a:t>THAM GIA CÁC HOẠT ĐỘNG GIÁO DỤC TINH THẦN ĐOÀN KẾT, HOÀ BÌNH HỮU NGHỊ GIỮA CÁC DÂN TỘC</a:t>
            </a:r>
          </a:p>
        </p:txBody>
      </p:sp>
      <p:grpSp>
        <p:nvGrpSpPr>
          <p:cNvPr id="18" name="Group 18"/>
          <p:cNvGrpSpPr/>
          <p:nvPr/>
        </p:nvGrpSpPr>
        <p:grpSpPr>
          <a:xfrm rot="-7490193">
            <a:off x="14295047" y="665710"/>
            <a:ext cx="6409422" cy="1394406"/>
            <a:chOff x="0" y="0"/>
            <a:chExt cx="1868028" cy="406400"/>
          </a:xfrm>
        </p:grpSpPr>
        <p:sp>
          <p:nvSpPr>
            <p:cNvPr id="19" name="Freeform 19"/>
            <p:cNvSpPr/>
            <p:nvPr/>
          </p:nvSpPr>
          <p:spPr>
            <a:xfrm>
              <a:off x="0" y="0"/>
              <a:ext cx="1868028" cy="406400"/>
            </a:xfrm>
            <a:custGeom>
              <a:avLst/>
              <a:gdLst/>
              <a:ahLst/>
              <a:cxnLst/>
              <a:rect l="l" t="t" r="r" b="b"/>
              <a:pathLst>
                <a:path w="1868028" h="406400">
                  <a:moveTo>
                    <a:pt x="1664828" y="0"/>
                  </a:moveTo>
                  <a:cubicBezTo>
                    <a:pt x="1777053" y="0"/>
                    <a:pt x="1868028" y="90976"/>
                    <a:pt x="1868028" y="203200"/>
                  </a:cubicBezTo>
                  <a:cubicBezTo>
                    <a:pt x="1868028" y="315424"/>
                    <a:pt x="1777053" y="406400"/>
                    <a:pt x="1664828" y="406400"/>
                  </a:cubicBezTo>
                  <a:lnTo>
                    <a:pt x="203200" y="406400"/>
                  </a:lnTo>
                  <a:cubicBezTo>
                    <a:pt x="90976" y="406400"/>
                    <a:pt x="0" y="315424"/>
                    <a:pt x="0" y="203200"/>
                  </a:cubicBezTo>
                  <a:cubicBezTo>
                    <a:pt x="0" y="90976"/>
                    <a:pt x="90976" y="0"/>
                    <a:pt x="203200" y="0"/>
                  </a:cubicBezTo>
                  <a:close/>
                </a:path>
              </a:pathLst>
            </a:custGeom>
            <a:solidFill>
              <a:srgbClr val="343434"/>
            </a:solidFill>
          </p:spPr>
          <p:txBody>
            <a:bodyPr/>
            <a:lstStyle/>
            <a:p>
              <a:endParaRPr lang="en-US"/>
            </a:p>
          </p:txBody>
        </p:sp>
        <p:sp>
          <p:nvSpPr>
            <p:cNvPr id="20" name="TextBox 20"/>
            <p:cNvSpPr txBox="1"/>
            <p:nvPr/>
          </p:nvSpPr>
          <p:spPr>
            <a:xfrm>
              <a:off x="0" y="-38100"/>
              <a:ext cx="1868028" cy="44450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8699250" y="-199699"/>
            <a:ext cx="1838981" cy="1765422"/>
          </a:xfrm>
          <a:custGeom>
            <a:avLst/>
            <a:gdLst/>
            <a:ahLst/>
            <a:cxnLst/>
            <a:rect l="l" t="t" r="r" b="b"/>
            <a:pathLst>
              <a:path w="1838981" h="1765422">
                <a:moveTo>
                  <a:pt x="0" y="0"/>
                </a:moveTo>
                <a:lnTo>
                  <a:pt x="1838981" y="0"/>
                </a:lnTo>
                <a:lnTo>
                  <a:pt x="1838981" y="1765422"/>
                </a:lnTo>
                <a:lnTo>
                  <a:pt x="0" y="1765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8003590" y="8320110"/>
            <a:ext cx="2280821" cy="2445324"/>
          </a:xfrm>
          <a:custGeom>
            <a:avLst/>
            <a:gdLst/>
            <a:ahLst/>
            <a:cxnLst/>
            <a:rect l="l" t="t" r="r" b="b"/>
            <a:pathLst>
              <a:path w="2280821" h="2445324">
                <a:moveTo>
                  <a:pt x="0" y="0"/>
                </a:moveTo>
                <a:lnTo>
                  <a:pt x="2280820" y="0"/>
                </a:lnTo>
                <a:lnTo>
                  <a:pt x="2280820" y="2445324"/>
                </a:lnTo>
                <a:lnTo>
                  <a:pt x="0" y="24453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3" name="Group 23"/>
          <p:cNvGrpSpPr/>
          <p:nvPr/>
        </p:nvGrpSpPr>
        <p:grpSpPr>
          <a:xfrm>
            <a:off x="13332301" y="5143500"/>
            <a:ext cx="7355346" cy="735534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3D5A"/>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5320938" y="6997252"/>
            <a:ext cx="4581724" cy="458172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CCCC"/>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1028700" y="880828"/>
            <a:ext cx="4016219" cy="1914150"/>
            <a:chOff x="0" y="0"/>
            <a:chExt cx="1057770" cy="504138"/>
          </a:xfrm>
        </p:grpSpPr>
        <p:sp>
          <p:nvSpPr>
            <p:cNvPr id="12" name="Freeform 12"/>
            <p:cNvSpPr/>
            <p:nvPr/>
          </p:nvSpPr>
          <p:spPr>
            <a:xfrm>
              <a:off x="0" y="0"/>
              <a:ext cx="1057770" cy="504138"/>
            </a:xfrm>
            <a:custGeom>
              <a:avLst/>
              <a:gdLst/>
              <a:ahLst/>
              <a:cxnLst/>
              <a:rect l="l" t="t" r="r" b="b"/>
              <a:pathLst>
                <a:path w="1057770" h="504138">
                  <a:moveTo>
                    <a:pt x="0" y="0"/>
                  </a:moveTo>
                  <a:lnTo>
                    <a:pt x="1057770" y="0"/>
                  </a:lnTo>
                  <a:lnTo>
                    <a:pt x="1057770" y="504138"/>
                  </a:lnTo>
                  <a:lnTo>
                    <a:pt x="0" y="504138"/>
                  </a:lnTo>
                  <a:close/>
                </a:path>
              </a:pathLst>
            </a:custGeom>
            <a:solidFill>
              <a:srgbClr val="343434"/>
            </a:solidFill>
          </p:spPr>
          <p:txBody>
            <a:bodyPr/>
            <a:lstStyle/>
            <a:p>
              <a:endParaRPr lang="en-US"/>
            </a:p>
          </p:txBody>
        </p:sp>
        <p:sp>
          <p:nvSpPr>
            <p:cNvPr id="13" name="TextBox 13"/>
            <p:cNvSpPr txBox="1"/>
            <p:nvPr/>
          </p:nvSpPr>
          <p:spPr>
            <a:xfrm>
              <a:off x="0" y="-38100"/>
              <a:ext cx="1057770" cy="542238"/>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453078" y="733506"/>
            <a:ext cx="8611007" cy="2587926"/>
            <a:chOff x="0" y="0"/>
            <a:chExt cx="2267919" cy="681594"/>
          </a:xfrm>
        </p:grpSpPr>
        <p:sp>
          <p:nvSpPr>
            <p:cNvPr id="15" name="Freeform 15"/>
            <p:cNvSpPr/>
            <p:nvPr/>
          </p:nvSpPr>
          <p:spPr>
            <a:xfrm>
              <a:off x="0" y="0"/>
              <a:ext cx="2267920" cy="681594"/>
            </a:xfrm>
            <a:custGeom>
              <a:avLst/>
              <a:gdLst/>
              <a:ahLst/>
              <a:cxnLst/>
              <a:rect l="l" t="t" r="r" b="b"/>
              <a:pathLst>
                <a:path w="2267920" h="681594">
                  <a:moveTo>
                    <a:pt x="0" y="0"/>
                  </a:moveTo>
                  <a:lnTo>
                    <a:pt x="2267920" y="0"/>
                  </a:lnTo>
                  <a:lnTo>
                    <a:pt x="2267920" y="681594"/>
                  </a:lnTo>
                  <a:lnTo>
                    <a:pt x="0" y="681594"/>
                  </a:lnTo>
                  <a:close/>
                </a:path>
              </a:pathLst>
            </a:custGeom>
            <a:solidFill>
              <a:srgbClr val="343434"/>
            </a:solidFill>
          </p:spPr>
          <p:txBody>
            <a:bodyPr/>
            <a:lstStyle/>
            <a:p>
              <a:endParaRPr lang="en-US"/>
            </a:p>
          </p:txBody>
        </p:sp>
        <p:sp>
          <p:nvSpPr>
            <p:cNvPr id="16" name="TextBox 16"/>
            <p:cNvSpPr txBox="1"/>
            <p:nvPr/>
          </p:nvSpPr>
          <p:spPr>
            <a:xfrm>
              <a:off x="0" y="-38100"/>
              <a:ext cx="2267919" cy="71969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28700" y="4715645"/>
            <a:ext cx="14154516" cy="3884772"/>
            <a:chOff x="0" y="0"/>
            <a:chExt cx="3727938" cy="1023150"/>
          </a:xfrm>
        </p:grpSpPr>
        <p:sp>
          <p:nvSpPr>
            <p:cNvPr id="18" name="Freeform 18"/>
            <p:cNvSpPr/>
            <p:nvPr/>
          </p:nvSpPr>
          <p:spPr>
            <a:xfrm>
              <a:off x="0" y="0"/>
              <a:ext cx="3727938" cy="1023150"/>
            </a:xfrm>
            <a:custGeom>
              <a:avLst/>
              <a:gdLst/>
              <a:ahLst/>
              <a:cxnLst/>
              <a:rect l="l" t="t" r="r" b="b"/>
              <a:pathLst>
                <a:path w="3727938" h="1023150">
                  <a:moveTo>
                    <a:pt x="0" y="0"/>
                  </a:moveTo>
                  <a:lnTo>
                    <a:pt x="3727938" y="0"/>
                  </a:lnTo>
                  <a:lnTo>
                    <a:pt x="3727938" y="1023150"/>
                  </a:lnTo>
                  <a:lnTo>
                    <a:pt x="0" y="1023150"/>
                  </a:lnTo>
                  <a:close/>
                </a:path>
              </a:pathLst>
            </a:custGeom>
            <a:solidFill>
              <a:srgbClr val="343434"/>
            </a:solidFill>
          </p:spPr>
          <p:txBody>
            <a:bodyPr/>
            <a:lstStyle/>
            <a:p>
              <a:endParaRPr lang="en-US"/>
            </a:p>
          </p:txBody>
        </p:sp>
        <p:sp>
          <p:nvSpPr>
            <p:cNvPr id="19" name="TextBox 19"/>
            <p:cNvSpPr txBox="1"/>
            <p:nvPr/>
          </p:nvSpPr>
          <p:spPr>
            <a:xfrm>
              <a:off x="0" y="-38100"/>
              <a:ext cx="3727938" cy="106125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006443" y="1137337"/>
            <a:ext cx="2060734" cy="1268530"/>
          </a:xfrm>
          <a:prstGeom prst="rect">
            <a:avLst/>
          </a:prstGeom>
        </p:spPr>
        <p:txBody>
          <a:bodyPr lIns="0" tIns="0" rIns="0" bIns="0" rtlCol="0" anchor="t">
            <a:spAutoFit/>
          </a:bodyPr>
          <a:lstStyle/>
          <a:p>
            <a:pPr algn="ctr">
              <a:lnSpc>
                <a:spcPts val="10406"/>
              </a:lnSpc>
              <a:spcBef>
                <a:spcPct val="0"/>
              </a:spcBef>
            </a:pPr>
            <a:r>
              <a:rPr lang="en-US" sz="7432">
                <a:solidFill>
                  <a:srgbClr val="FFFFFF"/>
                </a:solidFill>
                <a:latin typeface="Anton"/>
                <a:ea typeface="Anton"/>
                <a:cs typeface="Anton"/>
                <a:sym typeface="Anton"/>
              </a:rPr>
              <a:t>LÀ NỮ</a:t>
            </a:r>
          </a:p>
        </p:txBody>
      </p:sp>
      <p:sp>
        <p:nvSpPr>
          <p:cNvPr id="21" name="TextBox 21"/>
          <p:cNvSpPr txBox="1"/>
          <p:nvPr/>
        </p:nvSpPr>
        <p:spPr>
          <a:xfrm>
            <a:off x="7205678" y="738452"/>
            <a:ext cx="9105807" cy="2582980"/>
          </a:xfrm>
          <a:prstGeom prst="rect">
            <a:avLst/>
          </a:prstGeom>
        </p:spPr>
        <p:txBody>
          <a:bodyPr lIns="0" tIns="0" rIns="0" bIns="0" rtlCol="0" anchor="t">
            <a:spAutoFit/>
          </a:bodyPr>
          <a:lstStyle/>
          <a:p>
            <a:pPr algn="ctr">
              <a:lnSpc>
                <a:spcPts val="10406"/>
              </a:lnSpc>
              <a:spcBef>
                <a:spcPct val="0"/>
              </a:spcBef>
            </a:pPr>
            <a:r>
              <a:rPr lang="en-US" sz="7432">
                <a:solidFill>
                  <a:srgbClr val="FFFFFF"/>
                </a:solidFill>
                <a:latin typeface="Anton"/>
                <a:ea typeface="Anton"/>
                <a:cs typeface="Anton"/>
                <a:sym typeface="Anton"/>
              </a:rPr>
              <a:t>Sinh vào Tháng thứ 10 tính từ cuối năm </a:t>
            </a:r>
          </a:p>
        </p:txBody>
      </p:sp>
      <p:sp>
        <p:nvSpPr>
          <p:cNvPr id="22" name="TextBox 22"/>
          <p:cNvSpPr txBox="1"/>
          <p:nvPr/>
        </p:nvSpPr>
        <p:spPr>
          <a:xfrm>
            <a:off x="1104907" y="5172668"/>
            <a:ext cx="11706742" cy="2818326"/>
          </a:xfrm>
          <a:prstGeom prst="rect">
            <a:avLst/>
          </a:prstGeom>
        </p:spPr>
        <p:txBody>
          <a:bodyPr lIns="0" tIns="0" rIns="0" bIns="0" rtlCol="0" anchor="t">
            <a:spAutoFit/>
          </a:bodyPr>
          <a:lstStyle/>
          <a:p>
            <a:pPr algn="ctr">
              <a:lnSpc>
                <a:spcPts val="11346"/>
              </a:lnSpc>
              <a:spcBef>
                <a:spcPct val="0"/>
              </a:spcBef>
            </a:pPr>
            <a:r>
              <a:rPr lang="en-US" sz="8104">
                <a:solidFill>
                  <a:srgbClr val="FFFFFF"/>
                </a:solidFill>
                <a:latin typeface="Anton"/>
                <a:ea typeface="Anton"/>
                <a:cs typeface="Anton"/>
                <a:sym typeface="Anton"/>
              </a:rPr>
              <a:t>Được gọi bằng tên đệm nhiều hơn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1153348" y="1028700"/>
            <a:ext cx="16230600" cy="7791271"/>
            <a:chOff x="0" y="0"/>
            <a:chExt cx="4274726" cy="2052022"/>
          </a:xfrm>
        </p:grpSpPr>
        <p:sp>
          <p:nvSpPr>
            <p:cNvPr id="12" name="Freeform 12"/>
            <p:cNvSpPr/>
            <p:nvPr/>
          </p:nvSpPr>
          <p:spPr>
            <a:xfrm>
              <a:off x="0" y="0"/>
              <a:ext cx="4274726" cy="2052022"/>
            </a:xfrm>
            <a:custGeom>
              <a:avLst/>
              <a:gdLst/>
              <a:ahLst/>
              <a:cxnLst/>
              <a:rect l="l" t="t" r="r" b="b"/>
              <a:pathLst>
                <a:path w="4274726" h="2052022">
                  <a:moveTo>
                    <a:pt x="0" y="0"/>
                  </a:moveTo>
                  <a:lnTo>
                    <a:pt x="4274726" y="0"/>
                  </a:lnTo>
                  <a:lnTo>
                    <a:pt x="4274726" y="2052022"/>
                  </a:lnTo>
                  <a:lnTo>
                    <a:pt x="0" y="2052022"/>
                  </a:lnTo>
                  <a:close/>
                </a:path>
              </a:pathLst>
            </a:custGeom>
            <a:solidFill>
              <a:srgbClr val="343434"/>
            </a:solidFill>
          </p:spPr>
          <p:txBody>
            <a:bodyPr/>
            <a:lstStyle/>
            <a:p>
              <a:endParaRPr lang="en-US"/>
            </a:p>
          </p:txBody>
        </p:sp>
        <p:sp>
          <p:nvSpPr>
            <p:cNvPr id="13" name="TextBox 13"/>
            <p:cNvSpPr txBox="1"/>
            <p:nvPr/>
          </p:nvSpPr>
          <p:spPr>
            <a:xfrm>
              <a:off x="0" y="-38100"/>
              <a:ext cx="4274726" cy="2090122"/>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028700" y="562759"/>
            <a:ext cx="7822179" cy="8723153"/>
          </a:xfrm>
          <a:custGeom>
            <a:avLst/>
            <a:gdLst/>
            <a:ahLst/>
            <a:cxnLst/>
            <a:rect l="l" t="t" r="r" b="b"/>
            <a:pathLst>
              <a:path w="7822179" h="8723153">
                <a:moveTo>
                  <a:pt x="0" y="0"/>
                </a:moveTo>
                <a:lnTo>
                  <a:pt x="7822179" y="0"/>
                </a:lnTo>
                <a:lnTo>
                  <a:pt x="7822179" y="8723153"/>
                </a:lnTo>
                <a:lnTo>
                  <a:pt x="0" y="8723153"/>
                </a:lnTo>
                <a:lnTo>
                  <a:pt x="0" y="0"/>
                </a:lnTo>
                <a:close/>
              </a:path>
            </a:pathLst>
          </a:custGeom>
          <a:blipFill>
            <a:blip r:embed="rId4"/>
            <a:stretch>
              <a:fillRect t="-50619" b="-8796"/>
            </a:stretch>
          </a:blipFill>
        </p:spPr>
        <p:txBody>
          <a:bodyPr/>
          <a:lstStyle/>
          <a:p>
            <a:endParaRPr lang="en-US"/>
          </a:p>
        </p:txBody>
      </p:sp>
      <p:sp>
        <p:nvSpPr>
          <p:cNvPr id="15" name="TextBox 15"/>
          <p:cNvSpPr txBox="1"/>
          <p:nvPr/>
        </p:nvSpPr>
        <p:spPr>
          <a:xfrm>
            <a:off x="8437676" y="3166368"/>
            <a:ext cx="8946271" cy="3754239"/>
          </a:xfrm>
          <a:prstGeom prst="rect">
            <a:avLst/>
          </a:prstGeom>
        </p:spPr>
        <p:txBody>
          <a:bodyPr lIns="0" tIns="0" rIns="0" bIns="0" rtlCol="0" anchor="t">
            <a:spAutoFit/>
          </a:bodyPr>
          <a:lstStyle/>
          <a:p>
            <a:pPr algn="ctr">
              <a:lnSpc>
                <a:spcPts val="15148"/>
              </a:lnSpc>
              <a:spcBef>
                <a:spcPct val="0"/>
              </a:spcBef>
            </a:pPr>
            <a:r>
              <a:rPr lang="en-US" sz="10820">
                <a:solidFill>
                  <a:srgbClr val="FFFFFF"/>
                </a:solidFill>
                <a:latin typeface="Anton"/>
                <a:ea typeface="Anton"/>
                <a:cs typeface="Anton"/>
                <a:sym typeface="Anton"/>
              </a:rPr>
              <a:t>TRẦN DIỆU TÚ ANH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2804222" y="3988490"/>
            <a:ext cx="3494911" cy="1565489"/>
            <a:chOff x="0" y="0"/>
            <a:chExt cx="761404" cy="341059"/>
          </a:xfrm>
        </p:grpSpPr>
        <p:sp>
          <p:nvSpPr>
            <p:cNvPr id="12" name="Freeform 12"/>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13" name="TextBox 13"/>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50663" y="1310236"/>
            <a:ext cx="10991409" cy="1087755"/>
          </a:xfrm>
          <a:prstGeom prst="rect">
            <a:avLst/>
          </a:prstGeom>
        </p:spPr>
        <p:txBody>
          <a:bodyPr lIns="0" tIns="0" rIns="0" bIns="0" rtlCol="0" anchor="t">
            <a:spAutoFit/>
          </a:bodyPr>
          <a:lstStyle/>
          <a:p>
            <a:pPr algn="l">
              <a:lnSpc>
                <a:spcPts val="7680"/>
              </a:lnSpc>
            </a:pPr>
            <a:r>
              <a:rPr lang="en-US" sz="9600">
                <a:solidFill>
                  <a:srgbClr val="3A3E61"/>
                </a:solidFill>
                <a:latin typeface="Extenda 90 Exa"/>
                <a:ea typeface="Extenda 90 Exa"/>
                <a:cs typeface="Extenda 90 Exa"/>
                <a:sym typeface="Extenda 90 Exa"/>
              </a:rPr>
              <a:t>Mục lục</a:t>
            </a:r>
          </a:p>
        </p:txBody>
      </p:sp>
      <p:sp>
        <p:nvSpPr>
          <p:cNvPr id="15" name="TextBox 15"/>
          <p:cNvSpPr txBox="1"/>
          <p:nvPr/>
        </p:nvSpPr>
        <p:spPr>
          <a:xfrm>
            <a:off x="1028700" y="407861"/>
            <a:ext cx="3551044" cy="410718"/>
          </a:xfrm>
          <a:prstGeom prst="rect">
            <a:avLst/>
          </a:prstGeom>
        </p:spPr>
        <p:txBody>
          <a:bodyPr lIns="0" tIns="0" rIns="0" bIns="0" rtlCol="0" anchor="t">
            <a:spAutoFit/>
          </a:bodyPr>
          <a:lstStyle/>
          <a:p>
            <a:pPr algn="l">
              <a:lnSpc>
                <a:spcPts val="3275"/>
              </a:lnSpc>
            </a:pPr>
            <a:r>
              <a:rPr lang="en-US" sz="2799" b="1">
                <a:solidFill>
                  <a:srgbClr val="3A3E61"/>
                </a:solidFill>
                <a:latin typeface="TT Fors Bold"/>
                <a:ea typeface="TT Fors Bold"/>
                <a:cs typeface="TT Fors Bold"/>
                <a:sym typeface="TT Fors Bold"/>
              </a:rPr>
              <a:t>Nhóm 7</a:t>
            </a:r>
          </a:p>
        </p:txBody>
      </p:sp>
      <p:sp>
        <p:nvSpPr>
          <p:cNvPr id="16" name="TextBox 16"/>
          <p:cNvSpPr txBox="1"/>
          <p:nvPr/>
        </p:nvSpPr>
        <p:spPr>
          <a:xfrm>
            <a:off x="3982116" y="4438812"/>
            <a:ext cx="1195257" cy="674370"/>
          </a:xfrm>
          <a:prstGeom prst="rect">
            <a:avLst/>
          </a:prstGeom>
        </p:spPr>
        <p:txBody>
          <a:bodyPr lIns="0" tIns="0" rIns="0" bIns="0" rtlCol="0" anchor="t">
            <a:spAutoFit/>
          </a:bodyPr>
          <a:lstStyle/>
          <a:p>
            <a:pPr algn="just">
              <a:lnSpc>
                <a:spcPts val="5265"/>
              </a:lnSpc>
            </a:pPr>
            <a:r>
              <a:rPr lang="en-US" sz="4500">
                <a:solidFill>
                  <a:srgbClr val="F1EDE2"/>
                </a:solidFill>
                <a:latin typeface="Anton"/>
                <a:ea typeface="Anton"/>
                <a:cs typeface="Anton"/>
                <a:sym typeface="Anton"/>
              </a:rPr>
              <a:t>Kịch</a:t>
            </a:r>
          </a:p>
        </p:txBody>
      </p:sp>
      <p:sp>
        <p:nvSpPr>
          <p:cNvPr id="17" name="Freeform 17"/>
          <p:cNvSpPr/>
          <p:nvPr/>
        </p:nvSpPr>
        <p:spPr>
          <a:xfrm>
            <a:off x="15456574" y="398336"/>
            <a:ext cx="2615158" cy="2539081"/>
          </a:xfrm>
          <a:custGeom>
            <a:avLst/>
            <a:gdLst/>
            <a:ahLst/>
            <a:cxnLst/>
            <a:rect l="l" t="t" r="r" b="b"/>
            <a:pathLst>
              <a:path w="2615158" h="2539081">
                <a:moveTo>
                  <a:pt x="0" y="0"/>
                </a:moveTo>
                <a:lnTo>
                  <a:pt x="2615158" y="0"/>
                </a:lnTo>
                <a:lnTo>
                  <a:pt x="2615158" y="2539080"/>
                </a:lnTo>
                <a:lnTo>
                  <a:pt x="0" y="25390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3443976" y="2386681"/>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01</a:t>
            </a:r>
          </a:p>
        </p:txBody>
      </p:sp>
      <p:grpSp>
        <p:nvGrpSpPr>
          <p:cNvPr id="19" name="Group 19"/>
          <p:cNvGrpSpPr/>
          <p:nvPr/>
        </p:nvGrpSpPr>
        <p:grpSpPr>
          <a:xfrm>
            <a:off x="7381890" y="3988490"/>
            <a:ext cx="3494911" cy="1565489"/>
            <a:chOff x="0" y="0"/>
            <a:chExt cx="761404" cy="341059"/>
          </a:xfrm>
        </p:grpSpPr>
        <p:sp>
          <p:nvSpPr>
            <p:cNvPr id="20" name="Freeform 20"/>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21" name="TextBox 21"/>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8021644" y="4458375"/>
            <a:ext cx="2589767" cy="674370"/>
          </a:xfrm>
          <a:prstGeom prst="rect">
            <a:avLst/>
          </a:prstGeom>
        </p:spPr>
        <p:txBody>
          <a:bodyPr lIns="0" tIns="0" rIns="0" bIns="0" rtlCol="0" anchor="t">
            <a:spAutoFit/>
          </a:bodyPr>
          <a:lstStyle/>
          <a:p>
            <a:pPr algn="just">
              <a:lnSpc>
                <a:spcPts val="5265"/>
              </a:lnSpc>
            </a:pPr>
            <a:r>
              <a:rPr lang="en-US" sz="4500">
                <a:solidFill>
                  <a:srgbClr val="F1EDE2"/>
                </a:solidFill>
                <a:latin typeface="Anton"/>
                <a:ea typeface="Anton"/>
                <a:cs typeface="Anton"/>
                <a:sym typeface="Anton"/>
              </a:rPr>
              <a:t>Khái niệm</a:t>
            </a:r>
          </a:p>
        </p:txBody>
      </p:sp>
      <p:sp>
        <p:nvSpPr>
          <p:cNvPr id="23" name="TextBox 23"/>
          <p:cNvSpPr txBox="1"/>
          <p:nvPr/>
        </p:nvSpPr>
        <p:spPr>
          <a:xfrm>
            <a:off x="8021644" y="2386681"/>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02</a:t>
            </a:r>
          </a:p>
        </p:txBody>
      </p:sp>
      <p:grpSp>
        <p:nvGrpSpPr>
          <p:cNvPr id="24" name="Group 24"/>
          <p:cNvGrpSpPr/>
          <p:nvPr/>
        </p:nvGrpSpPr>
        <p:grpSpPr>
          <a:xfrm>
            <a:off x="11963768" y="3988490"/>
            <a:ext cx="3494911" cy="1565489"/>
            <a:chOff x="0" y="0"/>
            <a:chExt cx="761404" cy="341059"/>
          </a:xfrm>
        </p:grpSpPr>
        <p:sp>
          <p:nvSpPr>
            <p:cNvPr id="25" name="Freeform 25"/>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26" name="TextBox 26"/>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2866807" y="4438812"/>
            <a:ext cx="1730171" cy="674370"/>
          </a:xfrm>
          <a:prstGeom prst="rect">
            <a:avLst/>
          </a:prstGeom>
        </p:spPr>
        <p:txBody>
          <a:bodyPr lIns="0" tIns="0" rIns="0" bIns="0" rtlCol="0" anchor="t">
            <a:spAutoFit/>
          </a:bodyPr>
          <a:lstStyle/>
          <a:p>
            <a:pPr algn="just">
              <a:lnSpc>
                <a:spcPts val="5265"/>
              </a:lnSpc>
            </a:pPr>
            <a:r>
              <a:rPr lang="en-US" sz="4500">
                <a:solidFill>
                  <a:srgbClr val="F1EDE2"/>
                </a:solidFill>
                <a:latin typeface="Anton"/>
                <a:ea typeface="Anton"/>
                <a:cs typeface="Anton"/>
                <a:sym typeface="Anton"/>
              </a:rPr>
              <a:t>Vai trò</a:t>
            </a:r>
          </a:p>
        </p:txBody>
      </p:sp>
      <p:sp>
        <p:nvSpPr>
          <p:cNvPr id="28" name="TextBox 28"/>
          <p:cNvSpPr txBox="1"/>
          <p:nvPr/>
        </p:nvSpPr>
        <p:spPr>
          <a:xfrm>
            <a:off x="12603522" y="2386681"/>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03</a:t>
            </a:r>
          </a:p>
        </p:txBody>
      </p:sp>
      <p:grpSp>
        <p:nvGrpSpPr>
          <p:cNvPr id="29" name="Group 29"/>
          <p:cNvGrpSpPr/>
          <p:nvPr/>
        </p:nvGrpSpPr>
        <p:grpSpPr>
          <a:xfrm>
            <a:off x="2802117" y="7692811"/>
            <a:ext cx="3494911" cy="1565489"/>
            <a:chOff x="0" y="0"/>
            <a:chExt cx="761404" cy="341059"/>
          </a:xfrm>
        </p:grpSpPr>
        <p:sp>
          <p:nvSpPr>
            <p:cNvPr id="30" name="Freeform 30"/>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31" name="TextBox 31"/>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3684487" y="8134557"/>
            <a:ext cx="1730171" cy="674370"/>
          </a:xfrm>
          <a:prstGeom prst="rect">
            <a:avLst/>
          </a:prstGeom>
        </p:spPr>
        <p:txBody>
          <a:bodyPr lIns="0" tIns="0" rIns="0" bIns="0" rtlCol="0" anchor="t">
            <a:spAutoFit/>
          </a:bodyPr>
          <a:lstStyle/>
          <a:p>
            <a:pPr algn="just">
              <a:lnSpc>
                <a:spcPts val="5265"/>
              </a:lnSpc>
            </a:pPr>
            <a:r>
              <a:rPr lang="en-US" sz="4500">
                <a:solidFill>
                  <a:srgbClr val="F1EDE2"/>
                </a:solidFill>
                <a:latin typeface="Anton"/>
                <a:ea typeface="Anton"/>
                <a:cs typeface="Anton"/>
                <a:sym typeface="Anton"/>
              </a:rPr>
              <a:t>Ý nghĩa</a:t>
            </a:r>
          </a:p>
        </p:txBody>
      </p:sp>
      <p:sp>
        <p:nvSpPr>
          <p:cNvPr id="33" name="TextBox 33"/>
          <p:cNvSpPr txBox="1"/>
          <p:nvPr/>
        </p:nvSpPr>
        <p:spPr>
          <a:xfrm>
            <a:off x="3441871" y="6091001"/>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04</a:t>
            </a:r>
          </a:p>
        </p:txBody>
      </p:sp>
      <p:grpSp>
        <p:nvGrpSpPr>
          <p:cNvPr id="34" name="Group 34"/>
          <p:cNvGrpSpPr/>
          <p:nvPr/>
        </p:nvGrpSpPr>
        <p:grpSpPr>
          <a:xfrm>
            <a:off x="7379785" y="7692811"/>
            <a:ext cx="3494911" cy="1565489"/>
            <a:chOff x="0" y="0"/>
            <a:chExt cx="761404" cy="341059"/>
          </a:xfrm>
        </p:grpSpPr>
        <p:sp>
          <p:nvSpPr>
            <p:cNvPr id="35" name="Freeform 35"/>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36" name="TextBox 36"/>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37" name="TextBox 37"/>
          <p:cNvSpPr txBox="1"/>
          <p:nvPr/>
        </p:nvSpPr>
        <p:spPr>
          <a:xfrm>
            <a:off x="7890002" y="8134557"/>
            <a:ext cx="2853052" cy="674370"/>
          </a:xfrm>
          <a:prstGeom prst="rect">
            <a:avLst/>
          </a:prstGeom>
        </p:spPr>
        <p:txBody>
          <a:bodyPr lIns="0" tIns="0" rIns="0" bIns="0" rtlCol="0" anchor="t">
            <a:spAutoFit/>
          </a:bodyPr>
          <a:lstStyle/>
          <a:p>
            <a:pPr algn="just">
              <a:lnSpc>
                <a:spcPts val="5265"/>
              </a:lnSpc>
            </a:pPr>
            <a:r>
              <a:rPr lang="en-US" sz="4500">
                <a:solidFill>
                  <a:srgbClr val="F1EDE2"/>
                </a:solidFill>
                <a:latin typeface="Anton"/>
                <a:ea typeface="Anton"/>
                <a:cs typeface="Anton"/>
                <a:sym typeface="Anton"/>
              </a:rPr>
              <a:t>Hành động</a:t>
            </a:r>
          </a:p>
        </p:txBody>
      </p:sp>
      <p:sp>
        <p:nvSpPr>
          <p:cNvPr id="38" name="TextBox 38"/>
          <p:cNvSpPr txBox="1"/>
          <p:nvPr/>
        </p:nvSpPr>
        <p:spPr>
          <a:xfrm>
            <a:off x="8019539" y="6091001"/>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05</a:t>
            </a:r>
          </a:p>
        </p:txBody>
      </p:sp>
      <p:grpSp>
        <p:nvGrpSpPr>
          <p:cNvPr id="39" name="Group 39"/>
          <p:cNvGrpSpPr/>
          <p:nvPr/>
        </p:nvGrpSpPr>
        <p:grpSpPr>
          <a:xfrm>
            <a:off x="11961663" y="7692811"/>
            <a:ext cx="3494911" cy="1565489"/>
            <a:chOff x="0" y="0"/>
            <a:chExt cx="761404" cy="341059"/>
          </a:xfrm>
        </p:grpSpPr>
        <p:sp>
          <p:nvSpPr>
            <p:cNvPr id="40" name="Freeform 40"/>
            <p:cNvSpPr/>
            <p:nvPr/>
          </p:nvSpPr>
          <p:spPr>
            <a:xfrm>
              <a:off x="0" y="0"/>
              <a:ext cx="761404" cy="341059"/>
            </a:xfrm>
            <a:custGeom>
              <a:avLst/>
              <a:gdLst/>
              <a:ahLst/>
              <a:cxnLst/>
              <a:rect l="l" t="t" r="r" b="b"/>
              <a:pathLst>
                <a:path w="761404" h="341059">
                  <a:moveTo>
                    <a:pt x="112975" y="0"/>
                  </a:moveTo>
                  <a:lnTo>
                    <a:pt x="648429" y="0"/>
                  </a:lnTo>
                  <a:cubicBezTo>
                    <a:pt x="678392" y="0"/>
                    <a:pt x="707128" y="11903"/>
                    <a:pt x="728315" y="33090"/>
                  </a:cubicBezTo>
                  <a:cubicBezTo>
                    <a:pt x="749502" y="54277"/>
                    <a:pt x="761404" y="83012"/>
                    <a:pt x="761404" y="112975"/>
                  </a:cubicBezTo>
                  <a:lnTo>
                    <a:pt x="761404" y="228084"/>
                  </a:lnTo>
                  <a:cubicBezTo>
                    <a:pt x="761404" y="258047"/>
                    <a:pt x="749502" y="286782"/>
                    <a:pt x="728315" y="307969"/>
                  </a:cubicBezTo>
                  <a:cubicBezTo>
                    <a:pt x="707128" y="329156"/>
                    <a:pt x="678392" y="341059"/>
                    <a:pt x="648429" y="341059"/>
                  </a:cubicBezTo>
                  <a:lnTo>
                    <a:pt x="112975" y="341059"/>
                  </a:lnTo>
                  <a:cubicBezTo>
                    <a:pt x="83012" y="341059"/>
                    <a:pt x="54277" y="329156"/>
                    <a:pt x="33090" y="307969"/>
                  </a:cubicBezTo>
                  <a:cubicBezTo>
                    <a:pt x="11903" y="286782"/>
                    <a:pt x="0" y="258047"/>
                    <a:pt x="0" y="228084"/>
                  </a:cubicBezTo>
                  <a:lnTo>
                    <a:pt x="0" y="112975"/>
                  </a:lnTo>
                  <a:cubicBezTo>
                    <a:pt x="0" y="83012"/>
                    <a:pt x="11903" y="54277"/>
                    <a:pt x="33090" y="33090"/>
                  </a:cubicBezTo>
                  <a:cubicBezTo>
                    <a:pt x="54277" y="11903"/>
                    <a:pt x="83012" y="0"/>
                    <a:pt x="112975" y="0"/>
                  </a:cubicBezTo>
                  <a:close/>
                </a:path>
              </a:pathLst>
            </a:custGeom>
            <a:solidFill>
              <a:srgbClr val="343434"/>
            </a:solidFill>
            <a:ln cap="rnd">
              <a:noFill/>
              <a:prstDash val="solid"/>
              <a:round/>
            </a:ln>
          </p:spPr>
          <p:txBody>
            <a:bodyPr/>
            <a:lstStyle/>
            <a:p>
              <a:endParaRPr lang="en-US"/>
            </a:p>
          </p:txBody>
        </p:sp>
        <p:sp>
          <p:nvSpPr>
            <p:cNvPr id="41" name="TextBox 41"/>
            <p:cNvSpPr txBox="1"/>
            <p:nvPr/>
          </p:nvSpPr>
          <p:spPr>
            <a:xfrm>
              <a:off x="0" y="-38100"/>
              <a:ext cx="761404" cy="379159"/>
            </a:xfrm>
            <a:prstGeom prst="rect">
              <a:avLst/>
            </a:prstGeom>
          </p:spPr>
          <p:txBody>
            <a:bodyPr lIns="50800" tIns="50800" rIns="50800" bIns="50800" rtlCol="0" anchor="ctr"/>
            <a:lstStyle/>
            <a:p>
              <a:pPr algn="ctr">
                <a:lnSpc>
                  <a:spcPts val="2659"/>
                </a:lnSpc>
              </a:pPr>
              <a:endParaRPr/>
            </a:p>
          </p:txBody>
        </p:sp>
      </p:grpSp>
      <p:sp>
        <p:nvSpPr>
          <p:cNvPr id="42" name="TextBox 42"/>
          <p:cNvSpPr txBox="1"/>
          <p:nvPr/>
        </p:nvSpPr>
        <p:spPr>
          <a:xfrm>
            <a:off x="12305367" y="8162695"/>
            <a:ext cx="2853052" cy="674370"/>
          </a:xfrm>
          <a:prstGeom prst="rect">
            <a:avLst/>
          </a:prstGeom>
        </p:spPr>
        <p:txBody>
          <a:bodyPr lIns="0" tIns="0" rIns="0" bIns="0" rtlCol="0" anchor="t">
            <a:spAutoFit/>
          </a:bodyPr>
          <a:lstStyle/>
          <a:p>
            <a:pPr algn="l">
              <a:lnSpc>
                <a:spcPts val="5265"/>
              </a:lnSpc>
            </a:pPr>
            <a:r>
              <a:rPr lang="en-US" sz="4500">
                <a:solidFill>
                  <a:srgbClr val="F1EDE2"/>
                </a:solidFill>
                <a:latin typeface="Anton"/>
                <a:ea typeface="Anton"/>
                <a:cs typeface="Anton"/>
                <a:sym typeface="Anton"/>
              </a:rPr>
              <a:t>Một số ví dụ</a:t>
            </a:r>
          </a:p>
        </p:txBody>
      </p:sp>
      <p:sp>
        <p:nvSpPr>
          <p:cNvPr id="43" name="TextBox 43"/>
          <p:cNvSpPr txBox="1"/>
          <p:nvPr/>
        </p:nvSpPr>
        <p:spPr>
          <a:xfrm>
            <a:off x="12624191" y="6115955"/>
            <a:ext cx="2215403" cy="1348231"/>
          </a:xfrm>
          <a:prstGeom prst="rect">
            <a:avLst/>
          </a:prstGeom>
        </p:spPr>
        <p:txBody>
          <a:bodyPr lIns="0" tIns="0" rIns="0" bIns="0" rtlCol="0" anchor="t">
            <a:spAutoFit/>
          </a:bodyPr>
          <a:lstStyle/>
          <a:p>
            <a:pPr algn="ctr">
              <a:lnSpc>
                <a:spcPts val="10994"/>
              </a:lnSpc>
            </a:pPr>
            <a:r>
              <a:rPr lang="en-US" sz="7852">
                <a:solidFill>
                  <a:srgbClr val="3A3E61"/>
                </a:solidFill>
                <a:latin typeface="Extenda 90 Exa"/>
                <a:ea typeface="Extenda 90 Exa"/>
                <a:cs typeface="Extenda 90 Exa"/>
                <a:sym typeface="Extenda 90 Exa"/>
              </a:rPr>
              <a:t>06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2664390"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15066413" y="683012"/>
            <a:ext cx="2065807" cy="749445"/>
            <a:chOff x="0" y="0"/>
            <a:chExt cx="1120221" cy="406400"/>
          </a:xfrm>
        </p:grpSpPr>
        <p:sp>
          <p:nvSpPr>
            <p:cNvPr id="12" name="Freeform 12"/>
            <p:cNvSpPr/>
            <p:nvPr/>
          </p:nvSpPr>
          <p:spPr>
            <a:xfrm>
              <a:off x="0" y="0"/>
              <a:ext cx="1120221" cy="406400"/>
            </a:xfrm>
            <a:custGeom>
              <a:avLst/>
              <a:gdLst/>
              <a:ahLst/>
              <a:cxnLst/>
              <a:rect l="l" t="t" r="r" b="b"/>
              <a:pathLst>
                <a:path w="1120221" h="406400">
                  <a:moveTo>
                    <a:pt x="917021" y="0"/>
                  </a:moveTo>
                  <a:cubicBezTo>
                    <a:pt x="1029246" y="0"/>
                    <a:pt x="1120221" y="90976"/>
                    <a:pt x="1120221" y="203200"/>
                  </a:cubicBezTo>
                  <a:cubicBezTo>
                    <a:pt x="1120221" y="315424"/>
                    <a:pt x="1029246" y="406400"/>
                    <a:pt x="917021" y="406400"/>
                  </a:cubicBezTo>
                  <a:lnTo>
                    <a:pt x="203200" y="406400"/>
                  </a:lnTo>
                  <a:cubicBezTo>
                    <a:pt x="90976" y="406400"/>
                    <a:pt x="0" y="315424"/>
                    <a:pt x="0" y="203200"/>
                  </a:cubicBezTo>
                  <a:cubicBezTo>
                    <a:pt x="0" y="90976"/>
                    <a:pt x="90976" y="0"/>
                    <a:pt x="203200" y="0"/>
                  </a:cubicBezTo>
                  <a:close/>
                </a:path>
              </a:pathLst>
            </a:custGeom>
            <a:solidFill>
              <a:srgbClr val="343434"/>
            </a:solidFill>
          </p:spPr>
          <p:txBody>
            <a:bodyPr/>
            <a:lstStyle/>
            <a:p>
              <a:endParaRPr lang="en-US"/>
            </a:p>
          </p:txBody>
        </p:sp>
        <p:sp>
          <p:nvSpPr>
            <p:cNvPr id="13" name="TextBox 13"/>
            <p:cNvSpPr txBox="1"/>
            <p:nvPr/>
          </p:nvSpPr>
          <p:spPr>
            <a:xfrm>
              <a:off x="0" y="-38100"/>
              <a:ext cx="1120221" cy="444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738455" y="3570321"/>
            <a:ext cx="5550343" cy="1803234"/>
            <a:chOff x="0" y="0"/>
            <a:chExt cx="812800" cy="264068"/>
          </a:xfrm>
        </p:grpSpPr>
        <p:sp>
          <p:nvSpPr>
            <p:cNvPr id="15" name="Freeform 15"/>
            <p:cNvSpPr/>
            <p:nvPr/>
          </p:nvSpPr>
          <p:spPr>
            <a:xfrm>
              <a:off x="0" y="0"/>
              <a:ext cx="812800" cy="264068"/>
            </a:xfrm>
            <a:custGeom>
              <a:avLst/>
              <a:gdLst/>
              <a:ahLst/>
              <a:cxnLst/>
              <a:rect l="l" t="t" r="r" b="b"/>
              <a:pathLst>
                <a:path w="812800" h="264068">
                  <a:moveTo>
                    <a:pt x="0" y="0"/>
                  </a:moveTo>
                  <a:lnTo>
                    <a:pt x="812800" y="0"/>
                  </a:lnTo>
                  <a:lnTo>
                    <a:pt x="812800" y="264068"/>
                  </a:lnTo>
                  <a:lnTo>
                    <a:pt x="0" y="264068"/>
                  </a:lnTo>
                  <a:close/>
                </a:path>
              </a:pathLst>
            </a:custGeom>
            <a:solidFill>
              <a:srgbClr val="3A3E61"/>
            </a:solidFill>
          </p:spPr>
          <p:txBody>
            <a:bodyPr/>
            <a:lstStyle/>
            <a:p>
              <a:endParaRPr lang="en-US"/>
            </a:p>
          </p:txBody>
        </p:sp>
        <p:sp>
          <p:nvSpPr>
            <p:cNvPr id="16" name="TextBox 16"/>
            <p:cNvSpPr txBox="1"/>
            <p:nvPr/>
          </p:nvSpPr>
          <p:spPr>
            <a:xfrm>
              <a:off x="0" y="-38100"/>
              <a:ext cx="812800" cy="302168"/>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358327" y="1062397"/>
            <a:ext cx="7735944" cy="2684048"/>
          </a:xfrm>
          <a:prstGeom prst="rect">
            <a:avLst/>
          </a:prstGeom>
        </p:spPr>
        <p:txBody>
          <a:bodyPr lIns="0" tIns="0" rIns="0" bIns="0" rtlCol="0" anchor="t">
            <a:spAutoFit/>
          </a:bodyPr>
          <a:lstStyle/>
          <a:p>
            <a:pPr algn="l">
              <a:lnSpc>
                <a:spcPts val="18738"/>
              </a:lnSpc>
            </a:pPr>
            <a:r>
              <a:rPr lang="en-US" sz="23422">
                <a:solidFill>
                  <a:srgbClr val="3A3E61"/>
                </a:solidFill>
                <a:latin typeface="Extenda 90 Exa"/>
                <a:ea typeface="Extenda 90 Exa"/>
                <a:cs typeface="Extenda 90 Exa"/>
                <a:sym typeface="Extenda 90 Exa"/>
              </a:rPr>
              <a:t>KỊCH</a:t>
            </a:r>
          </a:p>
        </p:txBody>
      </p:sp>
      <p:grpSp>
        <p:nvGrpSpPr>
          <p:cNvPr id="18" name="Group 18"/>
          <p:cNvGrpSpPr/>
          <p:nvPr/>
        </p:nvGrpSpPr>
        <p:grpSpPr>
          <a:xfrm>
            <a:off x="10738455" y="6824936"/>
            <a:ext cx="5550343" cy="1803234"/>
            <a:chOff x="0" y="0"/>
            <a:chExt cx="812800" cy="264068"/>
          </a:xfrm>
        </p:grpSpPr>
        <p:sp>
          <p:nvSpPr>
            <p:cNvPr id="19" name="Freeform 19"/>
            <p:cNvSpPr/>
            <p:nvPr/>
          </p:nvSpPr>
          <p:spPr>
            <a:xfrm>
              <a:off x="0" y="0"/>
              <a:ext cx="812800" cy="264068"/>
            </a:xfrm>
            <a:custGeom>
              <a:avLst/>
              <a:gdLst/>
              <a:ahLst/>
              <a:cxnLst/>
              <a:rect l="l" t="t" r="r" b="b"/>
              <a:pathLst>
                <a:path w="812800" h="264068">
                  <a:moveTo>
                    <a:pt x="0" y="0"/>
                  </a:moveTo>
                  <a:lnTo>
                    <a:pt x="812800" y="0"/>
                  </a:lnTo>
                  <a:lnTo>
                    <a:pt x="812800" y="264068"/>
                  </a:lnTo>
                  <a:lnTo>
                    <a:pt x="0" y="264068"/>
                  </a:lnTo>
                  <a:close/>
                </a:path>
              </a:pathLst>
            </a:custGeom>
            <a:solidFill>
              <a:srgbClr val="3A3E61"/>
            </a:solidFill>
          </p:spPr>
          <p:txBody>
            <a:bodyPr/>
            <a:lstStyle/>
            <a:p>
              <a:endParaRPr lang="en-US"/>
            </a:p>
          </p:txBody>
        </p:sp>
        <p:sp>
          <p:nvSpPr>
            <p:cNvPr id="20" name="TextBox 20"/>
            <p:cNvSpPr txBox="1"/>
            <p:nvPr/>
          </p:nvSpPr>
          <p:spPr>
            <a:xfrm>
              <a:off x="0" y="-38100"/>
              <a:ext cx="812800" cy="302168"/>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345887" y="6854486"/>
            <a:ext cx="5459390" cy="1773684"/>
            <a:chOff x="0" y="0"/>
            <a:chExt cx="812800" cy="264068"/>
          </a:xfrm>
        </p:grpSpPr>
        <p:sp>
          <p:nvSpPr>
            <p:cNvPr id="22" name="Freeform 22"/>
            <p:cNvSpPr/>
            <p:nvPr/>
          </p:nvSpPr>
          <p:spPr>
            <a:xfrm>
              <a:off x="0" y="0"/>
              <a:ext cx="812800" cy="264068"/>
            </a:xfrm>
            <a:custGeom>
              <a:avLst/>
              <a:gdLst/>
              <a:ahLst/>
              <a:cxnLst/>
              <a:rect l="l" t="t" r="r" b="b"/>
              <a:pathLst>
                <a:path w="812800" h="264068">
                  <a:moveTo>
                    <a:pt x="0" y="0"/>
                  </a:moveTo>
                  <a:lnTo>
                    <a:pt x="812800" y="0"/>
                  </a:lnTo>
                  <a:lnTo>
                    <a:pt x="812800" y="264068"/>
                  </a:lnTo>
                  <a:lnTo>
                    <a:pt x="0" y="264068"/>
                  </a:lnTo>
                  <a:close/>
                </a:path>
              </a:pathLst>
            </a:custGeom>
            <a:solidFill>
              <a:srgbClr val="3A3E61"/>
            </a:solidFill>
          </p:spPr>
          <p:txBody>
            <a:bodyPr/>
            <a:lstStyle/>
            <a:p>
              <a:endParaRPr lang="en-US"/>
            </a:p>
          </p:txBody>
        </p:sp>
        <p:sp>
          <p:nvSpPr>
            <p:cNvPr id="23" name="TextBox 23"/>
            <p:cNvSpPr txBox="1"/>
            <p:nvPr/>
          </p:nvSpPr>
          <p:spPr>
            <a:xfrm>
              <a:off x="0" y="-38100"/>
              <a:ext cx="812800" cy="30216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345887" y="3599871"/>
            <a:ext cx="5459390" cy="1773684"/>
            <a:chOff x="0" y="0"/>
            <a:chExt cx="812800" cy="264068"/>
          </a:xfrm>
        </p:grpSpPr>
        <p:sp>
          <p:nvSpPr>
            <p:cNvPr id="25" name="Freeform 25"/>
            <p:cNvSpPr/>
            <p:nvPr/>
          </p:nvSpPr>
          <p:spPr>
            <a:xfrm>
              <a:off x="0" y="0"/>
              <a:ext cx="812800" cy="264068"/>
            </a:xfrm>
            <a:custGeom>
              <a:avLst/>
              <a:gdLst/>
              <a:ahLst/>
              <a:cxnLst/>
              <a:rect l="l" t="t" r="r" b="b"/>
              <a:pathLst>
                <a:path w="812800" h="264068">
                  <a:moveTo>
                    <a:pt x="0" y="0"/>
                  </a:moveTo>
                  <a:lnTo>
                    <a:pt x="812800" y="0"/>
                  </a:lnTo>
                  <a:lnTo>
                    <a:pt x="812800" y="264068"/>
                  </a:lnTo>
                  <a:lnTo>
                    <a:pt x="0" y="264068"/>
                  </a:lnTo>
                  <a:close/>
                </a:path>
              </a:pathLst>
            </a:custGeom>
            <a:solidFill>
              <a:srgbClr val="3A3E61"/>
            </a:solidFill>
          </p:spPr>
          <p:txBody>
            <a:bodyPr/>
            <a:lstStyle/>
            <a:p>
              <a:endParaRPr lang="en-US"/>
            </a:p>
          </p:txBody>
        </p:sp>
        <p:sp>
          <p:nvSpPr>
            <p:cNvPr id="26" name="TextBox 26"/>
            <p:cNvSpPr txBox="1"/>
            <p:nvPr/>
          </p:nvSpPr>
          <p:spPr>
            <a:xfrm>
              <a:off x="0" y="-38100"/>
              <a:ext cx="812800" cy="302168"/>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1240598" y="3727203"/>
            <a:ext cx="4546057" cy="1346594"/>
          </a:xfrm>
          <a:prstGeom prst="rect">
            <a:avLst/>
          </a:prstGeom>
        </p:spPr>
        <p:txBody>
          <a:bodyPr lIns="0" tIns="0" rIns="0" bIns="0" rtlCol="0" anchor="t">
            <a:spAutoFit/>
          </a:bodyPr>
          <a:lstStyle/>
          <a:p>
            <a:pPr algn="ctr">
              <a:lnSpc>
                <a:spcPts val="11078"/>
              </a:lnSpc>
              <a:spcBef>
                <a:spcPct val="0"/>
              </a:spcBef>
            </a:pPr>
            <a:r>
              <a:rPr lang="en-US" sz="7913">
                <a:solidFill>
                  <a:srgbClr val="F1EDE2"/>
                </a:solidFill>
                <a:latin typeface="Anton"/>
                <a:ea typeface="Anton"/>
                <a:cs typeface="Anton"/>
                <a:sym typeface="Anton"/>
              </a:rPr>
              <a:t>T.Bảo Ngọc</a:t>
            </a:r>
          </a:p>
        </p:txBody>
      </p:sp>
      <p:sp>
        <p:nvSpPr>
          <p:cNvPr id="28" name="TextBox 28"/>
          <p:cNvSpPr txBox="1"/>
          <p:nvPr/>
        </p:nvSpPr>
        <p:spPr>
          <a:xfrm>
            <a:off x="10989527" y="7013925"/>
            <a:ext cx="5048200" cy="1346594"/>
          </a:xfrm>
          <a:prstGeom prst="rect">
            <a:avLst/>
          </a:prstGeom>
        </p:spPr>
        <p:txBody>
          <a:bodyPr lIns="0" tIns="0" rIns="0" bIns="0" rtlCol="0" anchor="t">
            <a:spAutoFit/>
          </a:bodyPr>
          <a:lstStyle/>
          <a:p>
            <a:pPr algn="ctr">
              <a:lnSpc>
                <a:spcPts val="11078"/>
              </a:lnSpc>
              <a:spcBef>
                <a:spcPct val="0"/>
              </a:spcBef>
            </a:pPr>
            <a:r>
              <a:rPr lang="en-US" sz="7913">
                <a:solidFill>
                  <a:srgbClr val="F1EDE2"/>
                </a:solidFill>
                <a:latin typeface="Anton"/>
                <a:ea typeface="Anton"/>
                <a:cs typeface="Anton"/>
                <a:sym typeface="Anton"/>
              </a:rPr>
              <a:t>H.Minh Quân</a:t>
            </a:r>
          </a:p>
        </p:txBody>
      </p:sp>
      <p:sp>
        <p:nvSpPr>
          <p:cNvPr id="29" name="TextBox 29"/>
          <p:cNvSpPr txBox="1"/>
          <p:nvPr/>
        </p:nvSpPr>
        <p:spPr>
          <a:xfrm>
            <a:off x="3839802" y="7006456"/>
            <a:ext cx="4471560" cy="1326869"/>
          </a:xfrm>
          <a:prstGeom prst="rect">
            <a:avLst/>
          </a:prstGeom>
        </p:spPr>
        <p:txBody>
          <a:bodyPr lIns="0" tIns="0" rIns="0" bIns="0" rtlCol="0" anchor="t">
            <a:spAutoFit/>
          </a:bodyPr>
          <a:lstStyle/>
          <a:p>
            <a:pPr algn="ctr">
              <a:lnSpc>
                <a:spcPts val="10897"/>
              </a:lnSpc>
              <a:spcBef>
                <a:spcPct val="0"/>
              </a:spcBef>
            </a:pPr>
            <a:r>
              <a:rPr lang="en-US" sz="7783">
                <a:solidFill>
                  <a:srgbClr val="F1EDE2"/>
                </a:solidFill>
                <a:latin typeface="Anton"/>
                <a:ea typeface="Anton"/>
                <a:cs typeface="Anton"/>
                <a:sym typeface="Anton"/>
              </a:rPr>
              <a:t>Bảo Thiên</a:t>
            </a:r>
          </a:p>
        </p:txBody>
      </p:sp>
      <p:sp>
        <p:nvSpPr>
          <p:cNvPr id="30" name="TextBox 30"/>
          <p:cNvSpPr txBox="1"/>
          <p:nvPr/>
        </p:nvSpPr>
        <p:spPr>
          <a:xfrm>
            <a:off x="3622711" y="3613095"/>
            <a:ext cx="4471560" cy="1194216"/>
          </a:xfrm>
          <a:prstGeom prst="rect">
            <a:avLst/>
          </a:prstGeom>
        </p:spPr>
        <p:txBody>
          <a:bodyPr lIns="0" tIns="0" rIns="0" bIns="0" rtlCol="0" anchor="t">
            <a:spAutoFit/>
          </a:bodyPr>
          <a:lstStyle/>
          <a:p>
            <a:pPr algn="ctr">
              <a:lnSpc>
                <a:spcPts val="9777"/>
              </a:lnSpc>
              <a:spcBef>
                <a:spcPct val="0"/>
              </a:spcBef>
            </a:pPr>
            <a:r>
              <a:rPr lang="en-US" sz="6983">
                <a:solidFill>
                  <a:srgbClr val="F1EDE2"/>
                </a:solidFill>
                <a:latin typeface="Anton"/>
                <a:ea typeface="Anton"/>
                <a:cs typeface="Anton"/>
                <a:sym typeface="Anton"/>
              </a:rPr>
              <a:t>L.Bảo Ngọc</a:t>
            </a:r>
          </a:p>
        </p:txBody>
      </p:sp>
      <p:grpSp>
        <p:nvGrpSpPr>
          <p:cNvPr id="31" name="Group 31"/>
          <p:cNvGrpSpPr/>
          <p:nvPr/>
        </p:nvGrpSpPr>
        <p:grpSpPr>
          <a:xfrm>
            <a:off x="7556893" y="4930491"/>
            <a:ext cx="4196005" cy="2226309"/>
            <a:chOff x="0" y="0"/>
            <a:chExt cx="497713" cy="264287"/>
          </a:xfrm>
        </p:grpSpPr>
        <p:sp>
          <p:nvSpPr>
            <p:cNvPr id="32" name="Freeform 32"/>
            <p:cNvSpPr/>
            <p:nvPr/>
          </p:nvSpPr>
          <p:spPr>
            <a:xfrm>
              <a:off x="0" y="0"/>
              <a:ext cx="497713" cy="264287"/>
            </a:xfrm>
            <a:custGeom>
              <a:avLst/>
              <a:gdLst/>
              <a:ahLst/>
              <a:cxnLst/>
              <a:rect l="l" t="t" r="r" b="b"/>
              <a:pathLst>
                <a:path w="497713" h="264287">
                  <a:moveTo>
                    <a:pt x="497713" y="62732"/>
                  </a:moveTo>
                  <a:lnTo>
                    <a:pt x="497713" y="201555"/>
                  </a:lnTo>
                  <a:cubicBezTo>
                    <a:pt x="497713" y="236201"/>
                    <a:pt x="469627" y="264287"/>
                    <a:pt x="434981" y="264287"/>
                  </a:cubicBezTo>
                  <a:lnTo>
                    <a:pt x="62732" y="264287"/>
                  </a:lnTo>
                  <a:cubicBezTo>
                    <a:pt x="28086" y="264287"/>
                    <a:pt x="0" y="236201"/>
                    <a:pt x="0" y="201555"/>
                  </a:cubicBezTo>
                  <a:lnTo>
                    <a:pt x="0" y="62732"/>
                  </a:lnTo>
                  <a:cubicBezTo>
                    <a:pt x="0" y="28086"/>
                    <a:pt x="28086" y="0"/>
                    <a:pt x="62732" y="0"/>
                  </a:cubicBezTo>
                  <a:lnTo>
                    <a:pt x="434981" y="0"/>
                  </a:lnTo>
                  <a:cubicBezTo>
                    <a:pt x="451618" y="0"/>
                    <a:pt x="467575" y="6609"/>
                    <a:pt x="479339" y="18374"/>
                  </a:cubicBezTo>
                  <a:cubicBezTo>
                    <a:pt x="491104" y="30138"/>
                    <a:pt x="497713" y="46095"/>
                    <a:pt x="497713" y="62732"/>
                  </a:cubicBezTo>
                  <a:close/>
                </a:path>
              </a:pathLst>
            </a:custGeom>
            <a:solidFill>
              <a:srgbClr val="FFFFFF"/>
            </a:solidFill>
          </p:spPr>
          <p:txBody>
            <a:bodyPr/>
            <a:lstStyle/>
            <a:p>
              <a:endParaRPr lang="en-US"/>
            </a:p>
          </p:txBody>
        </p:sp>
        <p:sp>
          <p:nvSpPr>
            <p:cNvPr id="33" name="TextBox 33"/>
            <p:cNvSpPr txBox="1"/>
            <p:nvPr/>
          </p:nvSpPr>
          <p:spPr>
            <a:xfrm>
              <a:off x="0" y="-38100"/>
              <a:ext cx="497713" cy="302387"/>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7403791" y="4778091"/>
            <a:ext cx="4502210" cy="2628561"/>
          </a:xfrm>
          <a:prstGeom prst="rect">
            <a:avLst/>
          </a:prstGeom>
        </p:spPr>
        <p:txBody>
          <a:bodyPr lIns="0" tIns="0" rIns="0" bIns="0" rtlCol="0" anchor="t">
            <a:spAutoFit/>
          </a:bodyPr>
          <a:lstStyle/>
          <a:p>
            <a:pPr algn="ctr">
              <a:lnSpc>
                <a:spcPts val="10518"/>
              </a:lnSpc>
              <a:spcBef>
                <a:spcPct val="0"/>
              </a:spcBef>
            </a:pPr>
            <a:r>
              <a:rPr lang="en-US" sz="7513">
                <a:solidFill>
                  <a:srgbClr val="3A3E61"/>
                </a:solidFill>
                <a:latin typeface="Anton"/>
                <a:ea typeface="Anton"/>
                <a:cs typeface="Anton"/>
                <a:sym typeface="Anton"/>
              </a:rPr>
              <a:t>HỌC SINH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1946900" y="3213837"/>
            <a:ext cx="14394200" cy="2543183"/>
            <a:chOff x="0" y="0"/>
            <a:chExt cx="3791065" cy="669810"/>
          </a:xfrm>
        </p:grpSpPr>
        <p:sp>
          <p:nvSpPr>
            <p:cNvPr id="12" name="Freeform 12"/>
            <p:cNvSpPr/>
            <p:nvPr/>
          </p:nvSpPr>
          <p:spPr>
            <a:xfrm>
              <a:off x="0" y="0"/>
              <a:ext cx="3791065" cy="669810"/>
            </a:xfrm>
            <a:custGeom>
              <a:avLst/>
              <a:gdLst/>
              <a:ahLst/>
              <a:cxnLst/>
              <a:rect l="l" t="t" r="r" b="b"/>
              <a:pathLst>
                <a:path w="3791065" h="669810">
                  <a:moveTo>
                    <a:pt x="27430" y="0"/>
                  </a:moveTo>
                  <a:lnTo>
                    <a:pt x="3763635" y="0"/>
                  </a:lnTo>
                  <a:cubicBezTo>
                    <a:pt x="3778784" y="0"/>
                    <a:pt x="3791065" y="12281"/>
                    <a:pt x="3791065" y="27430"/>
                  </a:cubicBezTo>
                  <a:lnTo>
                    <a:pt x="3791065" y="642379"/>
                  </a:lnTo>
                  <a:cubicBezTo>
                    <a:pt x="3791065" y="649654"/>
                    <a:pt x="3788175" y="656631"/>
                    <a:pt x="3783031" y="661775"/>
                  </a:cubicBezTo>
                  <a:cubicBezTo>
                    <a:pt x="3777887" y="666920"/>
                    <a:pt x="3770910" y="669810"/>
                    <a:pt x="3763635" y="669810"/>
                  </a:cubicBezTo>
                  <a:lnTo>
                    <a:pt x="27430" y="669810"/>
                  </a:lnTo>
                  <a:cubicBezTo>
                    <a:pt x="12281" y="669810"/>
                    <a:pt x="0" y="657529"/>
                    <a:pt x="0" y="642379"/>
                  </a:cubicBezTo>
                  <a:lnTo>
                    <a:pt x="0" y="27430"/>
                  </a:lnTo>
                  <a:cubicBezTo>
                    <a:pt x="0" y="12281"/>
                    <a:pt x="12281" y="0"/>
                    <a:pt x="27430" y="0"/>
                  </a:cubicBezTo>
                  <a:close/>
                </a:path>
              </a:pathLst>
            </a:custGeom>
            <a:solidFill>
              <a:srgbClr val="343434"/>
            </a:solidFill>
            <a:ln cap="rnd">
              <a:noFill/>
              <a:prstDash val="solid"/>
              <a:round/>
            </a:ln>
          </p:spPr>
          <p:txBody>
            <a:bodyPr/>
            <a:lstStyle/>
            <a:p>
              <a:endParaRPr lang="en-US"/>
            </a:p>
          </p:txBody>
        </p:sp>
        <p:sp>
          <p:nvSpPr>
            <p:cNvPr id="13" name="TextBox 13"/>
            <p:cNvSpPr txBox="1"/>
            <p:nvPr/>
          </p:nvSpPr>
          <p:spPr>
            <a:xfrm>
              <a:off x="0" y="-38100"/>
              <a:ext cx="3791065" cy="70791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221587" y="2072871"/>
            <a:ext cx="11844826" cy="1087755"/>
          </a:xfrm>
          <a:prstGeom prst="rect">
            <a:avLst/>
          </a:prstGeom>
        </p:spPr>
        <p:txBody>
          <a:bodyPr lIns="0" tIns="0" rIns="0" bIns="0" rtlCol="0" anchor="t">
            <a:spAutoFit/>
          </a:bodyPr>
          <a:lstStyle/>
          <a:p>
            <a:pPr algn="ctr">
              <a:lnSpc>
                <a:spcPts val="7680"/>
              </a:lnSpc>
            </a:pPr>
            <a:r>
              <a:rPr lang="en-US" sz="9600">
                <a:solidFill>
                  <a:srgbClr val="3A3E61"/>
                </a:solidFill>
                <a:latin typeface="Extenda 90 Exa"/>
                <a:ea typeface="Extenda 90 Exa"/>
                <a:cs typeface="Extenda 90 Exa"/>
                <a:sym typeface="Extenda 90 Exa"/>
              </a:rPr>
              <a:t>KHÁI NIỆM</a:t>
            </a:r>
          </a:p>
        </p:txBody>
      </p:sp>
      <p:sp>
        <p:nvSpPr>
          <p:cNvPr id="15" name="TextBox 15"/>
          <p:cNvSpPr txBox="1"/>
          <p:nvPr/>
        </p:nvSpPr>
        <p:spPr>
          <a:xfrm>
            <a:off x="2783122" y="3275622"/>
            <a:ext cx="12283292" cy="2325624"/>
          </a:xfrm>
          <a:prstGeom prst="rect">
            <a:avLst/>
          </a:prstGeom>
        </p:spPr>
        <p:txBody>
          <a:bodyPr lIns="0" tIns="0" rIns="0" bIns="0" rtlCol="0" anchor="t">
            <a:spAutoFit/>
          </a:bodyPr>
          <a:lstStyle/>
          <a:p>
            <a:pPr algn="l">
              <a:lnSpc>
                <a:spcPts val="4607"/>
              </a:lnSpc>
            </a:pPr>
            <a:r>
              <a:rPr lang="en-US" sz="3599" spc="359">
                <a:solidFill>
                  <a:srgbClr val="F1EDE2"/>
                </a:solidFill>
                <a:latin typeface="TT Fors"/>
                <a:ea typeface="TT Fors"/>
                <a:cs typeface="TT Fors"/>
                <a:sym typeface="TT Fors"/>
              </a:rPr>
              <a:t>- Đoàn kết giữa các dân tộc là sự gắn bó, tôn trọng, giúp đỡ và hợp tác giữa các dân tộc khác nhau, không phân biệt màu da, ngôn ngữ, tôn giáo hay trình độ phát triển. </a:t>
            </a:r>
          </a:p>
        </p:txBody>
      </p:sp>
      <p:grpSp>
        <p:nvGrpSpPr>
          <p:cNvPr id="16" name="Group 16"/>
          <p:cNvGrpSpPr/>
          <p:nvPr/>
        </p:nvGrpSpPr>
        <p:grpSpPr>
          <a:xfrm>
            <a:off x="1946900" y="6042420"/>
            <a:ext cx="14394200" cy="2543183"/>
            <a:chOff x="0" y="0"/>
            <a:chExt cx="3791065" cy="669810"/>
          </a:xfrm>
        </p:grpSpPr>
        <p:sp>
          <p:nvSpPr>
            <p:cNvPr id="17" name="Freeform 17"/>
            <p:cNvSpPr/>
            <p:nvPr/>
          </p:nvSpPr>
          <p:spPr>
            <a:xfrm>
              <a:off x="0" y="0"/>
              <a:ext cx="3791065" cy="669810"/>
            </a:xfrm>
            <a:custGeom>
              <a:avLst/>
              <a:gdLst/>
              <a:ahLst/>
              <a:cxnLst/>
              <a:rect l="l" t="t" r="r" b="b"/>
              <a:pathLst>
                <a:path w="3791065" h="669810">
                  <a:moveTo>
                    <a:pt x="27430" y="0"/>
                  </a:moveTo>
                  <a:lnTo>
                    <a:pt x="3763635" y="0"/>
                  </a:lnTo>
                  <a:cubicBezTo>
                    <a:pt x="3778784" y="0"/>
                    <a:pt x="3791065" y="12281"/>
                    <a:pt x="3791065" y="27430"/>
                  </a:cubicBezTo>
                  <a:lnTo>
                    <a:pt x="3791065" y="642379"/>
                  </a:lnTo>
                  <a:cubicBezTo>
                    <a:pt x="3791065" y="649654"/>
                    <a:pt x="3788175" y="656631"/>
                    <a:pt x="3783031" y="661775"/>
                  </a:cubicBezTo>
                  <a:cubicBezTo>
                    <a:pt x="3777887" y="666920"/>
                    <a:pt x="3770910" y="669810"/>
                    <a:pt x="3763635" y="669810"/>
                  </a:cubicBezTo>
                  <a:lnTo>
                    <a:pt x="27430" y="669810"/>
                  </a:lnTo>
                  <a:cubicBezTo>
                    <a:pt x="12281" y="669810"/>
                    <a:pt x="0" y="657529"/>
                    <a:pt x="0" y="642379"/>
                  </a:cubicBezTo>
                  <a:lnTo>
                    <a:pt x="0" y="27430"/>
                  </a:lnTo>
                  <a:cubicBezTo>
                    <a:pt x="0" y="12281"/>
                    <a:pt x="12281" y="0"/>
                    <a:pt x="27430" y="0"/>
                  </a:cubicBezTo>
                  <a:close/>
                </a:path>
              </a:pathLst>
            </a:custGeom>
            <a:solidFill>
              <a:srgbClr val="343434"/>
            </a:solidFill>
            <a:ln cap="rnd">
              <a:noFill/>
              <a:prstDash val="solid"/>
              <a:round/>
            </a:ln>
          </p:spPr>
          <p:txBody>
            <a:bodyPr/>
            <a:lstStyle/>
            <a:p>
              <a:endParaRPr lang="en-US"/>
            </a:p>
          </p:txBody>
        </p:sp>
        <p:sp>
          <p:nvSpPr>
            <p:cNvPr id="18" name="TextBox 18"/>
            <p:cNvSpPr txBox="1"/>
            <p:nvPr/>
          </p:nvSpPr>
          <p:spPr>
            <a:xfrm>
              <a:off x="0" y="-38100"/>
              <a:ext cx="3791065" cy="70791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5425164" y="2431011"/>
            <a:ext cx="1838981" cy="1765422"/>
          </a:xfrm>
          <a:custGeom>
            <a:avLst/>
            <a:gdLst/>
            <a:ahLst/>
            <a:cxnLst/>
            <a:rect l="l" t="t" r="r" b="b"/>
            <a:pathLst>
              <a:path w="1838981" h="1765422">
                <a:moveTo>
                  <a:pt x="0" y="0"/>
                </a:moveTo>
                <a:lnTo>
                  <a:pt x="1838980" y="0"/>
                </a:lnTo>
                <a:lnTo>
                  <a:pt x="1838980" y="1765422"/>
                </a:lnTo>
                <a:lnTo>
                  <a:pt x="0" y="1765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285451" y="6476193"/>
            <a:ext cx="1322898" cy="1418312"/>
          </a:xfrm>
          <a:custGeom>
            <a:avLst/>
            <a:gdLst/>
            <a:ahLst/>
            <a:cxnLst/>
            <a:rect l="l" t="t" r="r" b="b"/>
            <a:pathLst>
              <a:path w="1322898" h="1418312">
                <a:moveTo>
                  <a:pt x="0" y="0"/>
                </a:moveTo>
                <a:lnTo>
                  <a:pt x="1322898" y="0"/>
                </a:lnTo>
                <a:lnTo>
                  <a:pt x="1322898" y="1418312"/>
                </a:lnTo>
                <a:lnTo>
                  <a:pt x="0" y="141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3002354" y="6202254"/>
            <a:ext cx="12283292" cy="2906649"/>
          </a:xfrm>
          <a:prstGeom prst="rect">
            <a:avLst/>
          </a:prstGeom>
        </p:spPr>
        <p:txBody>
          <a:bodyPr lIns="0" tIns="0" rIns="0" bIns="0" rtlCol="0" anchor="t">
            <a:spAutoFit/>
          </a:bodyPr>
          <a:lstStyle/>
          <a:p>
            <a:pPr algn="l">
              <a:lnSpc>
                <a:spcPts val="4607"/>
              </a:lnSpc>
            </a:pPr>
            <a:r>
              <a:rPr lang="en-US" sz="3599" spc="359">
                <a:solidFill>
                  <a:srgbClr val="F1EDE2"/>
                </a:solidFill>
                <a:latin typeface="TT Fors"/>
                <a:ea typeface="TT Fors"/>
                <a:cs typeface="TT Fors"/>
                <a:sym typeface="TT Fors"/>
              </a:rPr>
              <a:t> - Hoà bình hữu nghị giữa các dân tộc là mối quan hệ thân thiện, tôn trọng lẫn nhau, cùng chung sống trong hoà bình, giải quyết các mâu thuẫn bằng biện pháp hoà bình, không dùng bạo lực hay chiến tranh.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p:cNvSpPr/>
          <p:nvPr/>
        </p:nvSpPr>
        <p:spPr>
          <a:xfrm>
            <a:off x="6088295" y="1057735"/>
            <a:ext cx="2360560" cy="2291889"/>
          </a:xfrm>
          <a:custGeom>
            <a:avLst/>
            <a:gdLst/>
            <a:ahLst/>
            <a:cxnLst/>
            <a:rect l="l" t="t" r="r" b="b"/>
            <a:pathLst>
              <a:path w="2360560" h="2291889">
                <a:moveTo>
                  <a:pt x="0" y="0"/>
                </a:moveTo>
                <a:lnTo>
                  <a:pt x="2360560" y="0"/>
                </a:lnTo>
                <a:lnTo>
                  <a:pt x="2360560" y="2291889"/>
                </a:lnTo>
                <a:lnTo>
                  <a:pt x="0" y="2291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16543936" y="646641"/>
            <a:ext cx="822187" cy="8221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3E61"/>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28700" y="3104791"/>
            <a:ext cx="16103520" cy="6583681"/>
            <a:chOff x="0" y="0"/>
            <a:chExt cx="4241256" cy="1733974"/>
          </a:xfrm>
        </p:grpSpPr>
        <p:sp>
          <p:nvSpPr>
            <p:cNvPr id="16" name="Freeform 16"/>
            <p:cNvSpPr/>
            <p:nvPr/>
          </p:nvSpPr>
          <p:spPr>
            <a:xfrm>
              <a:off x="0" y="0"/>
              <a:ext cx="4241256" cy="1733974"/>
            </a:xfrm>
            <a:custGeom>
              <a:avLst/>
              <a:gdLst/>
              <a:ahLst/>
              <a:cxnLst/>
              <a:rect l="l" t="t" r="r" b="b"/>
              <a:pathLst>
                <a:path w="4241256" h="1733974">
                  <a:moveTo>
                    <a:pt x="0" y="0"/>
                  </a:moveTo>
                  <a:lnTo>
                    <a:pt x="4241256" y="0"/>
                  </a:lnTo>
                  <a:lnTo>
                    <a:pt x="4241256" y="1733974"/>
                  </a:lnTo>
                  <a:lnTo>
                    <a:pt x="0" y="1733974"/>
                  </a:lnTo>
                  <a:close/>
                </a:path>
              </a:pathLst>
            </a:custGeom>
            <a:solidFill>
              <a:srgbClr val="FFFFFF">
                <a:alpha val="51765"/>
              </a:srgbClr>
            </a:solidFill>
          </p:spPr>
          <p:txBody>
            <a:bodyPr/>
            <a:lstStyle/>
            <a:p>
              <a:endParaRPr lang="en-US"/>
            </a:p>
          </p:txBody>
        </p:sp>
        <p:sp>
          <p:nvSpPr>
            <p:cNvPr id="17" name="TextBox 17"/>
            <p:cNvSpPr txBox="1"/>
            <p:nvPr/>
          </p:nvSpPr>
          <p:spPr>
            <a:xfrm>
              <a:off x="0" y="-38100"/>
              <a:ext cx="4241256" cy="1772074"/>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606361" y="3641713"/>
            <a:ext cx="15340872" cy="5902437"/>
          </a:xfrm>
          <a:prstGeom prst="rect">
            <a:avLst/>
          </a:prstGeom>
        </p:spPr>
        <p:txBody>
          <a:bodyPr lIns="0" tIns="0" rIns="0" bIns="0" rtlCol="0" anchor="t">
            <a:spAutoFit/>
          </a:bodyPr>
          <a:lstStyle/>
          <a:p>
            <a:pPr marL="874911" lvl="1" indent="-437455" algn="l">
              <a:lnSpc>
                <a:spcPts val="5187"/>
              </a:lnSpc>
              <a:buFont typeface="Arial"/>
              <a:buChar char="•"/>
            </a:pPr>
            <a:r>
              <a:rPr lang="en-US" sz="4052" spc="405">
                <a:solidFill>
                  <a:srgbClr val="3A3E61"/>
                </a:solidFill>
                <a:latin typeface="TT Fors"/>
                <a:ea typeface="TT Fors"/>
                <a:cs typeface="TT Fors"/>
                <a:sym typeface="TT Fors"/>
              </a:rPr>
              <a:t>Giúp học sinh hiểu đúng giá trị của hoà bình, thấy được hậu quả nặng nề của chiến tranh và xung đột dân tộc. </a:t>
            </a:r>
          </a:p>
          <a:p>
            <a:pPr marL="874911" lvl="1" indent="-437455" algn="l">
              <a:lnSpc>
                <a:spcPts val="5187"/>
              </a:lnSpc>
              <a:buFont typeface="Arial"/>
              <a:buChar char="•"/>
            </a:pPr>
            <a:r>
              <a:rPr lang="en-US" sz="4052" spc="405">
                <a:solidFill>
                  <a:srgbClr val="3A3E61"/>
                </a:solidFill>
                <a:latin typeface="TT Fors"/>
                <a:ea typeface="TT Fors"/>
                <a:cs typeface="TT Fors"/>
                <a:sym typeface="TT Fors"/>
              </a:rPr>
              <a:t>Góp phần bồi dưỡng nhân cách, hình thành lối sống nhân ái, khoan dung, tôn trọng sự khác biệt. </a:t>
            </a:r>
          </a:p>
          <a:p>
            <a:pPr marL="874911" lvl="1" indent="-437455" algn="l">
              <a:lnSpc>
                <a:spcPts val="5187"/>
              </a:lnSpc>
              <a:buFont typeface="Arial"/>
              <a:buChar char="•"/>
            </a:pPr>
            <a:r>
              <a:rPr lang="en-US" sz="4052" spc="405">
                <a:solidFill>
                  <a:srgbClr val="3A3E61"/>
                </a:solidFill>
                <a:latin typeface="TT Fors"/>
                <a:ea typeface="TT Fors"/>
                <a:cs typeface="TT Fors"/>
                <a:sym typeface="TT Fors"/>
              </a:rPr>
              <a:t>Tăng cường tình đoàn kết trong cộng đồng, giữa các quốc gia, các nền văn hoá. </a:t>
            </a:r>
          </a:p>
          <a:p>
            <a:pPr marL="874911" lvl="1" indent="-437455" algn="l">
              <a:lnSpc>
                <a:spcPts val="5187"/>
              </a:lnSpc>
              <a:buFont typeface="Arial"/>
              <a:buChar char="•"/>
            </a:pPr>
            <a:r>
              <a:rPr lang="en-US" sz="4052" spc="405">
                <a:solidFill>
                  <a:srgbClr val="3A3E61"/>
                </a:solidFill>
                <a:latin typeface="TT Fors"/>
                <a:ea typeface="TT Fors"/>
                <a:cs typeface="TT Fors"/>
                <a:sym typeface="TT Fors"/>
              </a:rPr>
              <a:t>Góp phần giữ gìn hoà bình, ổn định và phát triển của đất nước và thế giới.</a:t>
            </a:r>
          </a:p>
        </p:txBody>
      </p:sp>
      <p:sp>
        <p:nvSpPr>
          <p:cNvPr id="19" name="TextBox 19"/>
          <p:cNvSpPr txBox="1"/>
          <p:nvPr/>
        </p:nvSpPr>
        <p:spPr>
          <a:xfrm>
            <a:off x="1028700" y="2485138"/>
            <a:ext cx="10976345" cy="1405856"/>
          </a:xfrm>
          <a:prstGeom prst="rect">
            <a:avLst/>
          </a:prstGeom>
        </p:spPr>
        <p:txBody>
          <a:bodyPr lIns="0" tIns="0" rIns="0" bIns="0" rtlCol="0" anchor="t">
            <a:spAutoFit/>
          </a:bodyPr>
          <a:lstStyle/>
          <a:p>
            <a:pPr algn="l">
              <a:lnSpc>
                <a:spcPts val="9839"/>
              </a:lnSpc>
            </a:pPr>
            <a:r>
              <a:rPr lang="en-US" sz="12299">
                <a:solidFill>
                  <a:srgbClr val="3A3E61"/>
                </a:solidFill>
                <a:latin typeface="Extenda 90 Exa"/>
                <a:ea typeface="Extenda 90 Exa"/>
                <a:cs typeface="Extenda 90 Exa"/>
                <a:sym typeface="Extenda 90 Exa"/>
              </a:rPr>
              <a:t>VAI TRÒ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2" name="Freeform 2"/>
          <p:cNvSpPr/>
          <p:nvPr/>
        </p:nvSpPr>
        <p:spPr>
          <a:xfrm>
            <a:off x="16769858" y="6206408"/>
            <a:ext cx="1838981" cy="1765422"/>
          </a:xfrm>
          <a:custGeom>
            <a:avLst/>
            <a:gdLst/>
            <a:ahLst/>
            <a:cxnLst/>
            <a:rect l="l" t="t" r="r" b="b"/>
            <a:pathLst>
              <a:path w="1838981" h="1765422">
                <a:moveTo>
                  <a:pt x="0" y="0"/>
                </a:moveTo>
                <a:lnTo>
                  <a:pt x="1838981" y="0"/>
                </a:lnTo>
                <a:lnTo>
                  <a:pt x="1838981" y="1765421"/>
                </a:lnTo>
                <a:lnTo>
                  <a:pt x="0" y="1765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1917599"/>
            <a:ext cx="1322898" cy="1418312"/>
          </a:xfrm>
          <a:custGeom>
            <a:avLst/>
            <a:gdLst/>
            <a:ahLst/>
            <a:cxnLst/>
            <a:rect l="l" t="t" r="r" b="b"/>
            <a:pathLst>
              <a:path w="1322898" h="1418312">
                <a:moveTo>
                  <a:pt x="0" y="0"/>
                </a:moveTo>
                <a:lnTo>
                  <a:pt x="1322898" y="0"/>
                </a:lnTo>
                <a:lnTo>
                  <a:pt x="1322898" y="1418311"/>
                </a:lnTo>
                <a:lnTo>
                  <a:pt x="0" y="14183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155875" y="988076"/>
            <a:ext cx="10976345" cy="1405856"/>
          </a:xfrm>
          <a:prstGeom prst="rect">
            <a:avLst/>
          </a:prstGeom>
        </p:spPr>
        <p:txBody>
          <a:bodyPr lIns="0" tIns="0" rIns="0" bIns="0" rtlCol="0" anchor="t">
            <a:spAutoFit/>
          </a:bodyPr>
          <a:lstStyle/>
          <a:p>
            <a:pPr algn="l">
              <a:lnSpc>
                <a:spcPts val="9839"/>
              </a:lnSpc>
            </a:pPr>
            <a:r>
              <a:rPr lang="en-US" sz="12299">
                <a:solidFill>
                  <a:srgbClr val="3A3E61"/>
                </a:solidFill>
                <a:latin typeface="Extenda 90 Exa"/>
                <a:ea typeface="Extenda 90 Exa"/>
                <a:cs typeface="Extenda 90 Exa"/>
                <a:sym typeface="Extenda 90 Exa"/>
              </a:rPr>
              <a:t>Ý Nghĩa</a:t>
            </a:r>
          </a:p>
        </p:txBody>
      </p:sp>
      <p:grpSp>
        <p:nvGrpSpPr>
          <p:cNvPr id="5" name="Group 5"/>
          <p:cNvGrpSpPr/>
          <p:nvPr/>
        </p:nvGrpSpPr>
        <p:grpSpPr>
          <a:xfrm>
            <a:off x="-1718694" y="3155134"/>
            <a:ext cx="18850914" cy="1375015"/>
            <a:chOff x="0" y="0"/>
            <a:chExt cx="4964850" cy="362144"/>
          </a:xfrm>
        </p:grpSpPr>
        <p:sp>
          <p:nvSpPr>
            <p:cNvPr id="6" name="Freeform 6"/>
            <p:cNvSpPr/>
            <p:nvPr/>
          </p:nvSpPr>
          <p:spPr>
            <a:xfrm>
              <a:off x="0" y="0"/>
              <a:ext cx="4964850" cy="362144"/>
            </a:xfrm>
            <a:custGeom>
              <a:avLst/>
              <a:gdLst/>
              <a:ahLst/>
              <a:cxnLst/>
              <a:rect l="l" t="t" r="r" b="b"/>
              <a:pathLst>
                <a:path w="4964850" h="362144">
                  <a:moveTo>
                    <a:pt x="0" y="0"/>
                  </a:moveTo>
                  <a:lnTo>
                    <a:pt x="4964850" y="0"/>
                  </a:lnTo>
                  <a:lnTo>
                    <a:pt x="4964850" y="362144"/>
                  </a:lnTo>
                  <a:lnTo>
                    <a:pt x="0" y="362144"/>
                  </a:lnTo>
                  <a:close/>
                </a:path>
              </a:pathLst>
            </a:custGeom>
            <a:solidFill>
              <a:srgbClr val="FFFFFF">
                <a:alpha val="51765"/>
              </a:srgbClr>
            </a:solidFill>
          </p:spPr>
          <p:txBody>
            <a:bodyPr/>
            <a:lstStyle/>
            <a:p>
              <a:endParaRPr lang="en-US"/>
            </a:p>
          </p:txBody>
        </p:sp>
        <p:sp>
          <p:nvSpPr>
            <p:cNvPr id="7" name="TextBox 7"/>
            <p:cNvSpPr txBox="1"/>
            <p:nvPr/>
          </p:nvSpPr>
          <p:spPr>
            <a:xfrm>
              <a:off x="0" y="-38100"/>
              <a:ext cx="4964850" cy="40024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18694" y="8333897"/>
            <a:ext cx="18850914" cy="1375015"/>
            <a:chOff x="0" y="0"/>
            <a:chExt cx="4964850" cy="362144"/>
          </a:xfrm>
        </p:grpSpPr>
        <p:sp>
          <p:nvSpPr>
            <p:cNvPr id="9" name="Freeform 9"/>
            <p:cNvSpPr/>
            <p:nvPr/>
          </p:nvSpPr>
          <p:spPr>
            <a:xfrm>
              <a:off x="0" y="0"/>
              <a:ext cx="4964850" cy="362144"/>
            </a:xfrm>
            <a:custGeom>
              <a:avLst/>
              <a:gdLst/>
              <a:ahLst/>
              <a:cxnLst/>
              <a:rect l="l" t="t" r="r" b="b"/>
              <a:pathLst>
                <a:path w="4964850" h="362144">
                  <a:moveTo>
                    <a:pt x="0" y="0"/>
                  </a:moveTo>
                  <a:lnTo>
                    <a:pt x="4964850" y="0"/>
                  </a:lnTo>
                  <a:lnTo>
                    <a:pt x="4964850" y="362144"/>
                  </a:lnTo>
                  <a:lnTo>
                    <a:pt x="0" y="362144"/>
                  </a:lnTo>
                  <a:close/>
                </a:path>
              </a:pathLst>
            </a:custGeom>
            <a:solidFill>
              <a:srgbClr val="FFFFFF">
                <a:alpha val="51765"/>
              </a:srgbClr>
            </a:solidFill>
          </p:spPr>
          <p:txBody>
            <a:bodyPr/>
            <a:lstStyle/>
            <a:p>
              <a:endParaRPr lang="en-US"/>
            </a:p>
          </p:txBody>
        </p:sp>
        <p:sp>
          <p:nvSpPr>
            <p:cNvPr id="10" name="TextBox 10"/>
            <p:cNvSpPr txBox="1"/>
            <p:nvPr/>
          </p:nvSpPr>
          <p:spPr>
            <a:xfrm>
              <a:off x="0" y="-38100"/>
              <a:ext cx="4964850" cy="40024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18694" y="4831393"/>
            <a:ext cx="18850914" cy="1375015"/>
            <a:chOff x="0" y="0"/>
            <a:chExt cx="4964850" cy="362144"/>
          </a:xfrm>
        </p:grpSpPr>
        <p:sp>
          <p:nvSpPr>
            <p:cNvPr id="12" name="Freeform 12"/>
            <p:cNvSpPr/>
            <p:nvPr/>
          </p:nvSpPr>
          <p:spPr>
            <a:xfrm>
              <a:off x="0" y="0"/>
              <a:ext cx="4964850" cy="362144"/>
            </a:xfrm>
            <a:custGeom>
              <a:avLst/>
              <a:gdLst/>
              <a:ahLst/>
              <a:cxnLst/>
              <a:rect l="l" t="t" r="r" b="b"/>
              <a:pathLst>
                <a:path w="4964850" h="362144">
                  <a:moveTo>
                    <a:pt x="0" y="0"/>
                  </a:moveTo>
                  <a:lnTo>
                    <a:pt x="4964850" y="0"/>
                  </a:lnTo>
                  <a:lnTo>
                    <a:pt x="4964850" y="362144"/>
                  </a:lnTo>
                  <a:lnTo>
                    <a:pt x="0" y="362144"/>
                  </a:lnTo>
                  <a:close/>
                </a:path>
              </a:pathLst>
            </a:custGeom>
            <a:solidFill>
              <a:srgbClr val="FFFFFF">
                <a:alpha val="51765"/>
              </a:srgbClr>
            </a:solidFill>
          </p:spPr>
          <p:txBody>
            <a:bodyPr/>
            <a:lstStyle/>
            <a:p>
              <a:endParaRPr lang="en-US"/>
            </a:p>
          </p:txBody>
        </p:sp>
        <p:sp>
          <p:nvSpPr>
            <p:cNvPr id="13" name="TextBox 13"/>
            <p:cNvSpPr txBox="1"/>
            <p:nvPr/>
          </p:nvSpPr>
          <p:spPr>
            <a:xfrm>
              <a:off x="0" y="-38100"/>
              <a:ext cx="4964850" cy="40024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718694" y="6663608"/>
            <a:ext cx="18850914" cy="1375015"/>
            <a:chOff x="0" y="0"/>
            <a:chExt cx="4964850" cy="362144"/>
          </a:xfrm>
        </p:grpSpPr>
        <p:sp>
          <p:nvSpPr>
            <p:cNvPr id="15" name="Freeform 15"/>
            <p:cNvSpPr/>
            <p:nvPr/>
          </p:nvSpPr>
          <p:spPr>
            <a:xfrm>
              <a:off x="0" y="0"/>
              <a:ext cx="4964850" cy="362144"/>
            </a:xfrm>
            <a:custGeom>
              <a:avLst/>
              <a:gdLst/>
              <a:ahLst/>
              <a:cxnLst/>
              <a:rect l="l" t="t" r="r" b="b"/>
              <a:pathLst>
                <a:path w="4964850" h="362144">
                  <a:moveTo>
                    <a:pt x="0" y="0"/>
                  </a:moveTo>
                  <a:lnTo>
                    <a:pt x="4964850" y="0"/>
                  </a:lnTo>
                  <a:lnTo>
                    <a:pt x="4964850" y="362144"/>
                  </a:lnTo>
                  <a:lnTo>
                    <a:pt x="0" y="362144"/>
                  </a:lnTo>
                  <a:close/>
                </a:path>
              </a:pathLst>
            </a:custGeom>
            <a:solidFill>
              <a:srgbClr val="FFFFFF">
                <a:alpha val="51765"/>
              </a:srgbClr>
            </a:solidFill>
          </p:spPr>
          <p:txBody>
            <a:bodyPr/>
            <a:lstStyle/>
            <a:p>
              <a:endParaRPr lang="en-US"/>
            </a:p>
          </p:txBody>
        </p:sp>
        <p:sp>
          <p:nvSpPr>
            <p:cNvPr id="16" name="TextBox 16"/>
            <p:cNvSpPr txBox="1"/>
            <p:nvPr/>
          </p:nvSpPr>
          <p:spPr>
            <a:xfrm>
              <a:off x="0" y="-38100"/>
              <a:ext cx="4964850" cy="400244"/>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933877" y="3180905"/>
            <a:ext cx="16047578" cy="1282966"/>
          </a:xfrm>
          <a:prstGeom prst="rect">
            <a:avLst/>
          </a:prstGeom>
        </p:spPr>
        <p:txBody>
          <a:bodyPr lIns="0" tIns="0" rIns="0" bIns="0" rtlCol="0" anchor="t">
            <a:spAutoFit/>
          </a:bodyPr>
          <a:lstStyle/>
          <a:p>
            <a:pPr algn="ctr">
              <a:lnSpc>
                <a:spcPts val="5166"/>
              </a:lnSpc>
            </a:pPr>
            <a:r>
              <a:rPr lang="en-US" sz="4036" spc="403">
                <a:solidFill>
                  <a:srgbClr val="000000"/>
                </a:solidFill>
                <a:latin typeface="TT Fors"/>
                <a:ea typeface="TT Fors"/>
                <a:cs typeface="TT Fors"/>
                <a:sym typeface="TT Fors"/>
              </a:rPr>
              <a:t> Giúp học sinh mở rộng hiểu biết về các dân tộc, các quốc gia trên thế giới.</a:t>
            </a:r>
          </a:p>
        </p:txBody>
      </p:sp>
      <p:sp>
        <p:nvSpPr>
          <p:cNvPr id="18" name="TextBox 18"/>
          <p:cNvSpPr txBox="1"/>
          <p:nvPr/>
        </p:nvSpPr>
        <p:spPr>
          <a:xfrm>
            <a:off x="-198649" y="4909264"/>
            <a:ext cx="17457949" cy="1282900"/>
          </a:xfrm>
          <a:prstGeom prst="rect">
            <a:avLst/>
          </a:prstGeom>
        </p:spPr>
        <p:txBody>
          <a:bodyPr lIns="0" tIns="0" rIns="0" bIns="0" rtlCol="0" anchor="t">
            <a:spAutoFit/>
          </a:bodyPr>
          <a:lstStyle/>
          <a:p>
            <a:pPr algn="ctr">
              <a:lnSpc>
                <a:spcPts val="5174"/>
              </a:lnSpc>
            </a:pPr>
            <a:r>
              <a:rPr lang="en-US" sz="4042" spc="404">
                <a:solidFill>
                  <a:srgbClr val="000000"/>
                </a:solidFill>
                <a:latin typeface="TT Fors"/>
                <a:ea typeface="TT Fors"/>
                <a:cs typeface="TT Fors"/>
                <a:sym typeface="TT Fors"/>
              </a:rPr>
              <a:t> Rèn luyện kỹ năng giao tiếp, hợp tác, làm việc nhóm trong môi trường đa dạng.</a:t>
            </a:r>
          </a:p>
        </p:txBody>
      </p:sp>
      <p:sp>
        <p:nvSpPr>
          <p:cNvPr id="19" name="TextBox 19"/>
          <p:cNvSpPr txBox="1"/>
          <p:nvPr/>
        </p:nvSpPr>
        <p:spPr>
          <a:xfrm>
            <a:off x="811392" y="6638899"/>
            <a:ext cx="15867917" cy="1329509"/>
          </a:xfrm>
          <a:prstGeom prst="rect">
            <a:avLst/>
          </a:prstGeom>
        </p:spPr>
        <p:txBody>
          <a:bodyPr lIns="0" tIns="0" rIns="0" bIns="0" rtlCol="0" anchor="t">
            <a:spAutoFit/>
          </a:bodyPr>
          <a:lstStyle/>
          <a:p>
            <a:pPr algn="ctr">
              <a:lnSpc>
                <a:spcPts val="5302"/>
              </a:lnSpc>
            </a:pPr>
            <a:r>
              <a:rPr lang="en-US" sz="4142" spc="414">
                <a:solidFill>
                  <a:srgbClr val="000000"/>
                </a:solidFill>
                <a:latin typeface="TT Fors"/>
                <a:ea typeface="TT Fors"/>
                <a:cs typeface="TT Fors"/>
                <a:sym typeface="TT Fors"/>
              </a:rPr>
              <a:t>Hình thành thái độ sống tích cực, biết yêu thương, sẻ chia và tôn trọng người khác.</a:t>
            </a:r>
          </a:p>
        </p:txBody>
      </p:sp>
      <p:sp>
        <p:nvSpPr>
          <p:cNvPr id="20" name="TextBox 20"/>
          <p:cNvSpPr txBox="1"/>
          <p:nvPr/>
        </p:nvSpPr>
        <p:spPr>
          <a:xfrm>
            <a:off x="1028700" y="8314847"/>
            <a:ext cx="15857931" cy="7759900"/>
          </a:xfrm>
          <a:prstGeom prst="rect">
            <a:avLst/>
          </a:prstGeom>
        </p:spPr>
        <p:txBody>
          <a:bodyPr lIns="0" tIns="0" rIns="0" bIns="0" rtlCol="0" anchor="t">
            <a:spAutoFit/>
          </a:bodyPr>
          <a:lstStyle/>
          <a:p>
            <a:pPr algn="ctr">
              <a:lnSpc>
                <a:spcPts val="5174"/>
              </a:lnSpc>
            </a:pPr>
            <a:r>
              <a:rPr lang="en-US" sz="4042" spc="404">
                <a:solidFill>
                  <a:srgbClr val="000000"/>
                </a:solidFill>
                <a:latin typeface="TT Fors"/>
                <a:ea typeface="TT Fors"/>
                <a:cs typeface="TT Fors"/>
                <a:sym typeface="TT Fors"/>
              </a:rPr>
              <a:t>Nuôi dưỡng ý thức trách nhiệm của thế hệ trẻ trong việc xây dựng một thế giới hoà bình.</a:t>
            </a: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a:p>
            <a:pPr algn="ctr">
              <a:lnSpc>
                <a:spcPts val="5174"/>
              </a:lnSpc>
            </a:pPr>
            <a:endParaRPr lang="en-US" sz="4042" spc="404">
              <a:solidFill>
                <a:srgbClr val="000000"/>
              </a:solidFill>
              <a:latin typeface="TT Fors"/>
              <a:ea typeface="TT Fors"/>
              <a:cs typeface="TT Fors"/>
              <a:sym typeface="TT For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Freeform 11"/>
          <p:cNvSpPr/>
          <p:nvPr/>
        </p:nvSpPr>
        <p:spPr>
          <a:xfrm>
            <a:off x="16659187" y="1028700"/>
            <a:ext cx="1838981" cy="1765422"/>
          </a:xfrm>
          <a:custGeom>
            <a:avLst/>
            <a:gdLst/>
            <a:ahLst/>
            <a:cxnLst/>
            <a:rect l="l" t="t" r="r" b="b"/>
            <a:pathLst>
              <a:path w="1838981" h="1765422">
                <a:moveTo>
                  <a:pt x="0" y="0"/>
                </a:moveTo>
                <a:lnTo>
                  <a:pt x="1838981" y="0"/>
                </a:lnTo>
                <a:lnTo>
                  <a:pt x="1838981" y="1765422"/>
                </a:lnTo>
                <a:lnTo>
                  <a:pt x="0" y="1765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6304160" y="9089047"/>
            <a:ext cx="1322898" cy="1418312"/>
          </a:xfrm>
          <a:custGeom>
            <a:avLst/>
            <a:gdLst/>
            <a:ahLst/>
            <a:cxnLst/>
            <a:rect l="l" t="t" r="r" b="b"/>
            <a:pathLst>
              <a:path w="1322898" h="1418312">
                <a:moveTo>
                  <a:pt x="0" y="0"/>
                </a:moveTo>
                <a:lnTo>
                  <a:pt x="1322898" y="0"/>
                </a:lnTo>
                <a:lnTo>
                  <a:pt x="1322898" y="1418312"/>
                </a:lnTo>
                <a:lnTo>
                  <a:pt x="0" y="141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3" name="Group 13"/>
          <p:cNvGrpSpPr/>
          <p:nvPr/>
        </p:nvGrpSpPr>
        <p:grpSpPr>
          <a:xfrm>
            <a:off x="-674193" y="3735288"/>
            <a:ext cx="18600485" cy="5523012"/>
            <a:chOff x="0" y="0"/>
            <a:chExt cx="4898893" cy="1454620"/>
          </a:xfrm>
        </p:grpSpPr>
        <p:sp>
          <p:nvSpPr>
            <p:cNvPr id="14" name="Freeform 14"/>
            <p:cNvSpPr/>
            <p:nvPr/>
          </p:nvSpPr>
          <p:spPr>
            <a:xfrm>
              <a:off x="0" y="0"/>
              <a:ext cx="4898893" cy="1454620"/>
            </a:xfrm>
            <a:custGeom>
              <a:avLst/>
              <a:gdLst/>
              <a:ahLst/>
              <a:cxnLst/>
              <a:rect l="l" t="t" r="r" b="b"/>
              <a:pathLst>
                <a:path w="4898893" h="1454620">
                  <a:moveTo>
                    <a:pt x="13735" y="0"/>
                  </a:moveTo>
                  <a:lnTo>
                    <a:pt x="4885158" y="0"/>
                  </a:lnTo>
                  <a:cubicBezTo>
                    <a:pt x="4888801" y="0"/>
                    <a:pt x="4892294" y="1447"/>
                    <a:pt x="4894870" y="4023"/>
                  </a:cubicBezTo>
                  <a:cubicBezTo>
                    <a:pt x="4897446" y="6599"/>
                    <a:pt x="4898893" y="10092"/>
                    <a:pt x="4898893" y="13735"/>
                  </a:cubicBezTo>
                  <a:lnTo>
                    <a:pt x="4898893" y="1440885"/>
                  </a:lnTo>
                  <a:cubicBezTo>
                    <a:pt x="4898893" y="1444528"/>
                    <a:pt x="4897446" y="1448022"/>
                    <a:pt x="4894870" y="1450597"/>
                  </a:cubicBezTo>
                  <a:cubicBezTo>
                    <a:pt x="4892294" y="1453173"/>
                    <a:pt x="4888801" y="1454620"/>
                    <a:pt x="4885158" y="1454620"/>
                  </a:cubicBezTo>
                  <a:lnTo>
                    <a:pt x="13735" y="1454620"/>
                  </a:lnTo>
                  <a:cubicBezTo>
                    <a:pt x="10092" y="1454620"/>
                    <a:pt x="6599" y="1453173"/>
                    <a:pt x="4023" y="1450597"/>
                  </a:cubicBezTo>
                  <a:cubicBezTo>
                    <a:pt x="1447" y="1448022"/>
                    <a:pt x="0" y="1444528"/>
                    <a:pt x="0" y="1440885"/>
                  </a:cubicBezTo>
                  <a:lnTo>
                    <a:pt x="0" y="13735"/>
                  </a:lnTo>
                  <a:cubicBezTo>
                    <a:pt x="0" y="10092"/>
                    <a:pt x="1447" y="6599"/>
                    <a:pt x="4023" y="4023"/>
                  </a:cubicBezTo>
                  <a:cubicBezTo>
                    <a:pt x="6599" y="1447"/>
                    <a:pt x="10092" y="0"/>
                    <a:pt x="13735" y="0"/>
                  </a:cubicBezTo>
                  <a:close/>
                </a:path>
              </a:pathLst>
            </a:custGeom>
            <a:solidFill>
              <a:srgbClr val="343434">
                <a:alpha val="70980"/>
              </a:srgbClr>
            </a:solidFill>
          </p:spPr>
          <p:txBody>
            <a:bodyPr/>
            <a:lstStyle/>
            <a:p>
              <a:endParaRPr lang="en-US"/>
            </a:p>
          </p:txBody>
        </p:sp>
        <p:sp>
          <p:nvSpPr>
            <p:cNvPr id="15" name="TextBox 15"/>
            <p:cNvSpPr txBox="1"/>
            <p:nvPr/>
          </p:nvSpPr>
          <p:spPr>
            <a:xfrm>
              <a:off x="0" y="-38100"/>
              <a:ext cx="4898893" cy="149272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96809" y="667883"/>
            <a:ext cx="15817931" cy="2948572"/>
          </a:xfrm>
          <a:prstGeom prst="rect">
            <a:avLst/>
          </a:prstGeom>
        </p:spPr>
        <p:txBody>
          <a:bodyPr lIns="0" tIns="0" rIns="0" bIns="0" rtlCol="0" anchor="t">
            <a:spAutoFit/>
          </a:bodyPr>
          <a:lstStyle/>
          <a:p>
            <a:pPr algn="l">
              <a:lnSpc>
                <a:spcPts val="7623"/>
              </a:lnSpc>
            </a:pPr>
            <a:r>
              <a:rPr lang="en-US" sz="7700">
                <a:solidFill>
                  <a:srgbClr val="3A3E61"/>
                </a:solidFill>
                <a:latin typeface="Extenda 90 Exa"/>
                <a:ea typeface="Extenda 90 Exa"/>
                <a:cs typeface="Extenda 90 Exa"/>
                <a:sym typeface="Extenda 90 Exa"/>
              </a:rPr>
              <a:t>Học sinh cần làm gì để phát huy tinh thần đoàn kết, hoà bình hữu nghị?</a:t>
            </a:r>
          </a:p>
        </p:txBody>
      </p:sp>
      <p:sp>
        <p:nvSpPr>
          <p:cNvPr id="17" name="TextBox 17"/>
          <p:cNvSpPr txBox="1"/>
          <p:nvPr/>
        </p:nvSpPr>
        <p:spPr>
          <a:xfrm>
            <a:off x="0" y="3866993"/>
            <a:ext cx="17259300" cy="5136164"/>
          </a:xfrm>
          <a:prstGeom prst="rect">
            <a:avLst/>
          </a:prstGeom>
        </p:spPr>
        <p:txBody>
          <a:bodyPr lIns="0" tIns="0" rIns="0" bIns="0" rtlCol="0" anchor="t">
            <a:spAutoFit/>
          </a:bodyPr>
          <a:lstStyle/>
          <a:p>
            <a:pPr marL="763112" lvl="1" indent="-381556" algn="just">
              <a:lnSpc>
                <a:spcPts val="4524"/>
              </a:lnSpc>
              <a:buFont typeface="Arial"/>
              <a:buChar char="•"/>
            </a:pPr>
            <a:r>
              <a:rPr lang="en-US" sz="3534" spc="353">
                <a:solidFill>
                  <a:srgbClr val="FFFFFF"/>
                </a:solidFill>
                <a:latin typeface="TT Fors"/>
                <a:ea typeface="TT Fors"/>
                <a:cs typeface="TT Fors"/>
                <a:sym typeface="TT Fors"/>
              </a:rPr>
              <a:t>Tôn trọng sự khác biệt về văn hoá, ngôn ngữ, phong tục của các dân tộc. </a:t>
            </a:r>
          </a:p>
          <a:p>
            <a:pPr marL="763112" lvl="1" indent="-381556" algn="just">
              <a:lnSpc>
                <a:spcPts val="4524"/>
              </a:lnSpc>
              <a:buFont typeface="Arial"/>
              <a:buChar char="•"/>
            </a:pPr>
            <a:r>
              <a:rPr lang="en-US" sz="3534" spc="353">
                <a:solidFill>
                  <a:srgbClr val="FFFFFF"/>
                </a:solidFill>
                <a:latin typeface="TT Fors"/>
                <a:ea typeface="TT Fors"/>
                <a:cs typeface="TT Fors"/>
                <a:sym typeface="TT Fors"/>
              </a:rPr>
              <a:t>Không phân biệt đối xử, không kỳ thị hay xúc phạm người khác. </a:t>
            </a:r>
          </a:p>
          <a:p>
            <a:pPr marL="763112" lvl="1" indent="-381556" algn="just">
              <a:lnSpc>
                <a:spcPts val="4524"/>
              </a:lnSpc>
              <a:buFont typeface="Arial"/>
              <a:buChar char="•"/>
            </a:pPr>
            <a:r>
              <a:rPr lang="en-US" sz="3534" spc="353">
                <a:solidFill>
                  <a:srgbClr val="FFFFFF"/>
                </a:solidFill>
                <a:latin typeface="TT Fors"/>
                <a:ea typeface="TT Fors"/>
                <a:cs typeface="TT Fors"/>
                <a:sym typeface="TT Fors"/>
              </a:rPr>
              <a:t>Tích cực tham gia các hoạt động tập thể, hoạt động giao lưu văn hoá.</a:t>
            </a:r>
          </a:p>
          <a:p>
            <a:pPr marL="763112" lvl="1" indent="-381556" algn="just">
              <a:lnSpc>
                <a:spcPts val="4524"/>
              </a:lnSpc>
              <a:buFont typeface="Arial"/>
              <a:buChar char="•"/>
            </a:pPr>
            <a:r>
              <a:rPr lang="en-US" sz="3534" spc="353">
                <a:solidFill>
                  <a:srgbClr val="FFFFFF"/>
                </a:solidFill>
                <a:latin typeface="TT Fors"/>
                <a:ea typeface="TT Fors"/>
                <a:cs typeface="TT Fors"/>
                <a:sym typeface="TT Fors"/>
              </a:rPr>
              <a:t>Có thái độ ứng xử văn minh trên mạng xã hội, không lan truyền thông tin gây chia rẽ, thù hằn. </a:t>
            </a:r>
          </a:p>
          <a:p>
            <a:pPr marL="763112" lvl="1" indent="-381556" algn="just">
              <a:lnSpc>
                <a:spcPts val="4524"/>
              </a:lnSpc>
              <a:buFont typeface="Arial"/>
              <a:buChar char="•"/>
            </a:pPr>
            <a:r>
              <a:rPr lang="en-US" sz="3534" spc="353">
                <a:solidFill>
                  <a:srgbClr val="FFFFFF"/>
                </a:solidFill>
                <a:latin typeface="TT Fors"/>
                <a:ea typeface="TT Fors"/>
                <a:cs typeface="TT Fors"/>
                <a:sym typeface="TT Fors"/>
              </a:rPr>
              <a:t>Học tập tốt, rèn luyện đạo đức để trở thành công dân có ích, góp phần xây dựng đất nước hoà bình, phát triển.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0"/>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1095662" y="-228664"/>
            <a:ext cx="20479325" cy="4053424"/>
            <a:chOff x="0" y="0"/>
            <a:chExt cx="5393732" cy="1067568"/>
          </a:xfrm>
        </p:grpSpPr>
        <p:sp>
          <p:nvSpPr>
            <p:cNvPr id="12" name="Freeform 12"/>
            <p:cNvSpPr/>
            <p:nvPr/>
          </p:nvSpPr>
          <p:spPr>
            <a:xfrm>
              <a:off x="0" y="0"/>
              <a:ext cx="5393732" cy="1067568"/>
            </a:xfrm>
            <a:custGeom>
              <a:avLst/>
              <a:gdLst/>
              <a:ahLst/>
              <a:cxnLst/>
              <a:rect l="l" t="t" r="r" b="b"/>
              <a:pathLst>
                <a:path w="5393732" h="1067568">
                  <a:moveTo>
                    <a:pt x="0" y="0"/>
                  </a:moveTo>
                  <a:lnTo>
                    <a:pt x="5393732" y="0"/>
                  </a:lnTo>
                  <a:lnTo>
                    <a:pt x="5393732" y="1067568"/>
                  </a:lnTo>
                  <a:lnTo>
                    <a:pt x="0" y="1067568"/>
                  </a:lnTo>
                  <a:close/>
                </a:path>
              </a:pathLst>
            </a:custGeom>
            <a:solidFill>
              <a:srgbClr val="FFFFFF">
                <a:alpha val="53725"/>
              </a:srgbClr>
            </a:solidFill>
          </p:spPr>
          <p:txBody>
            <a:bodyPr/>
            <a:lstStyle/>
            <a:p>
              <a:endParaRPr lang="en-US"/>
            </a:p>
          </p:txBody>
        </p:sp>
        <p:sp>
          <p:nvSpPr>
            <p:cNvPr id="13" name="TextBox 13"/>
            <p:cNvSpPr txBox="1"/>
            <p:nvPr/>
          </p:nvSpPr>
          <p:spPr>
            <a:xfrm>
              <a:off x="0" y="-38100"/>
              <a:ext cx="5393732" cy="1105668"/>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502341" y="601066"/>
            <a:ext cx="16171329" cy="2698764"/>
          </a:xfrm>
          <a:prstGeom prst="rect">
            <a:avLst/>
          </a:prstGeom>
        </p:spPr>
        <p:txBody>
          <a:bodyPr lIns="0" tIns="0" rIns="0" bIns="0" rtlCol="0" anchor="t">
            <a:spAutoFit/>
          </a:bodyPr>
          <a:lstStyle/>
          <a:p>
            <a:pPr algn="l">
              <a:lnSpc>
                <a:spcPts val="6800"/>
              </a:lnSpc>
            </a:pPr>
            <a:r>
              <a:rPr lang="en-US" sz="8500">
                <a:solidFill>
                  <a:srgbClr val="3A3E61"/>
                </a:solidFill>
                <a:latin typeface="Extenda 90 Exa"/>
                <a:ea typeface="Extenda 90 Exa"/>
                <a:cs typeface="Extenda 90 Exa"/>
                <a:sym typeface="Extenda 90 Exa"/>
              </a:rPr>
              <a:t>Ví dụ về hoạt động giáo dục tinh thần đoàn kết, hoà bình hữu nghị giữa các dân tộc</a:t>
            </a:r>
          </a:p>
        </p:txBody>
      </p:sp>
      <p:grpSp>
        <p:nvGrpSpPr>
          <p:cNvPr id="15" name="Group 15"/>
          <p:cNvGrpSpPr/>
          <p:nvPr/>
        </p:nvGrpSpPr>
        <p:grpSpPr>
          <a:xfrm>
            <a:off x="321699" y="3824760"/>
            <a:ext cx="15140442" cy="5578819"/>
            <a:chOff x="0" y="0"/>
            <a:chExt cx="3987606" cy="1469319"/>
          </a:xfrm>
        </p:grpSpPr>
        <p:sp>
          <p:nvSpPr>
            <p:cNvPr id="16" name="Freeform 16"/>
            <p:cNvSpPr/>
            <p:nvPr/>
          </p:nvSpPr>
          <p:spPr>
            <a:xfrm>
              <a:off x="0" y="0"/>
              <a:ext cx="3987606" cy="1469319"/>
            </a:xfrm>
            <a:custGeom>
              <a:avLst/>
              <a:gdLst/>
              <a:ahLst/>
              <a:cxnLst/>
              <a:rect l="l" t="t" r="r" b="b"/>
              <a:pathLst>
                <a:path w="3987606" h="1469319">
                  <a:moveTo>
                    <a:pt x="0" y="0"/>
                  </a:moveTo>
                  <a:lnTo>
                    <a:pt x="3987606" y="0"/>
                  </a:lnTo>
                  <a:lnTo>
                    <a:pt x="3987606" y="1469319"/>
                  </a:lnTo>
                  <a:lnTo>
                    <a:pt x="0" y="1469319"/>
                  </a:lnTo>
                  <a:close/>
                </a:path>
              </a:pathLst>
            </a:custGeom>
            <a:solidFill>
              <a:srgbClr val="3A3E61">
                <a:alpha val="53725"/>
              </a:srgbClr>
            </a:solidFill>
          </p:spPr>
          <p:txBody>
            <a:bodyPr/>
            <a:lstStyle/>
            <a:p>
              <a:endParaRPr lang="en-US"/>
            </a:p>
          </p:txBody>
        </p:sp>
        <p:sp>
          <p:nvSpPr>
            <p:cNvPr id="17" name="TextBox 17"/>
            <p:cNvSpPr txBox="1"/>
            <p:nvPr/>
          </p:nvSpPr>
          <p:spPr>
            <a:xfrm>
              <a:off x="0" y="-38100"/>
              <a:ext cx="3987606" cy="1507419"/>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518870" y="3935358"/>
            <a:ext cx="14746101" cy="5329047"/>
          </a:xfrm>
          <a:prstGeom prst="rect">
            <a:avLst/>
          </a:prstGeom>
        </p:spPr>
        <p:txBody>
          <a:bodyPr lIns="0" tIns="0" rIns="0" bIns="0" rtlCol="0" anchor="t">
            <a:spAutoFit/>
          </a:bodyPr>
          <a:lstStyle/>
          <a:p>
            <a:pPr algn="just">
              <a:lnSpc>
                <a:spcPts val="4223"/>
              </a:lnSpc>
            </a:pPr>
            <a:r>
              <a:rPr lang="en-US" sz="3299" spc="329">
                <a:solidFill>
                  <a:srgbClr val="FFFFFF"/>
                </a:solidFill>
                <a:latin typeface="TT Fors"/>
                <a:ea typeface="TT Fors"/>
                <a:cs typeface="TT Fors"/>
                <a:sym typeface="TT Fors"/>
              </a:rPr>
              <a:t>- Tổ chức ngày hội giao lưu văn hoá các dân tộc, giới thiệu trang phục, ẩm thực, phong tục truyền thống. </a:t>
            </a:r>
          </a:p>
          <a:p>
            <a:pPr algn="just">
              <a:lnSpc>
                <a:spcPts val="4223"/>
              </a:lnSpc>
            </a:pPr>
            <a:r>
              <a:rPr lang="en-US" sz="3299" spc="329">
                <a:solidFill>
                  <a:srgbClr val="FFFFFF"/>
                </a:solidFill>
                <a:latin typeface="TT Fors"/>
                <a:ea typeface="TT Fors"/>
                <a:cs typeface="TT Fors"/>
                <a:sym typeface="TT Fors"/>
              </a:rPr>
              <a:t>- Tham gia các chương trình giao lưu học sinh quốc tế, kết bạn với học sinh các nước. </a:t>
            </a:r>
          </a:p>
          <a:p>
            <a:pPr algn="just">
              <a:lnSpc>
                <a:spcPts val="4223"/>
              </a:lnSpc>
            </a:pPr>
            <a:r>
              <a:rPr lang="en-US" sz="3299" spc="329">
                <a:solidFill>
                  <a:srgbClr val="FFFFFF"/>
                </a:solidFill>
                <a:latin typeface="TT Fors"/>
                <a:ea typeface="TT Fors"/>
                <a:cs typeface="TT Fors"/>
                <a:sym typeface="TT Fors"/>
              </a:rPr>
              <a:t>- Sinh hoạt dưới cờ, lớp với chủ đề: “Nói không với chiến tranh </a:t>
            </a:r>
          </a:p>
          <a:p>
            <a:pPr algn="just">
              <a:lnSpc>
                <a:spcPts val="4223"/>
              </a:lnSpc>
            </a:pPr>
            <a:r>
              <a:rPr lang="en-US" sz="3299" spc="329">
                <a:solidFill>
                  <a:srgbClr val="FFFFFF"/>
                </a:solidFill>
                <a:latin typeface="TT Fors"/>
                <a:ea typeface="TT Fors"/>
                <a:cs typeface="TT Fors"/>
                <a:sym typeface="TT Fors"/>
              </a:rPr>
              <a:t>– Chung tay vì hoà bình”. </a:t>
            </a:r>
          </a:p>
          <a:p>
            <a:pPr algn="just">
              <a:lnSpc>
                <a:spcPts val="4223"/>
              </a:lnSpc>
            </a:pPr>
            <a:r>
              <a:rPr lang="en-US" sz="3299" spc="329">
                <a:solidFill>
                  <a:srgbClr val="FFFFFF"/>
                </a:solidFill>
                <a:latin typeface="TT Fors"/>
                <a:ea typeface="TT Fors"/>
                <a:cs typeface="TT Fors"/>
                <a:sym typeface="TT Fors"/>
              </a:rPr>
              <a:t>- Tham gia các hoạt động tình nguyện, nhân đạo, giúp đỡ trẻ em và cộng đồng khó khăn. </a:t>
            </a:r>
          </a:p>
          <a:p>
            <a:pPr algn="just">
              <a:lnSpc>
                <a:spcPts val="4223"/>
              </a:lnSpc>
            </a:pPr>
            <a:r>
              <a:rPr lang="en-US" sz="3299" spc="329">
                <a:solidFill>
                  <a:srgbClr val="FFFFFF"/>
                </a:solidFill>
                <a:latin typeface="TT Fors"/>
                <a:ea typeface="TT Fors"/>
                <a:cs typeface="TT Fors"/>
                <a:sym typeface="TT Fors"/>
              </a:rPr>
              <a:t>- Tìm hiểu lịch sử đấu tranh vì hoà bình, độc lập dân tộc của Việt Nam và thế giới.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grpSp>
        <p:nvGrpSpPr>
          <p:cNvPr id="2" name="Group 2"/>
          <p:cNvGrpSpPr/>
          <p:nvPr/>
        </p:nvGrpSpPr>
        <p:grpSpPr>
          <a:xfrm>
            <a:off x="-1614662" y="-235831"/>
            <a:ext cx="21517324" cy="10758662"/>
            <a:chOff x="0" y="0"/>
            <a:chExt cx="28689765" cy="14344882"/>
          </a:xfrm>
        </p:grpSpPr>
        <p:sp>
          <p:nvSpPr>
            <p:cNvPr id="3" name="Freeform 3"/>
            <p:cNvSpPr/>
            <p:nvPr/>
          </p:nvSpPr>
          <p:spPr>
            <a:xfrm>
              <a:off x="0"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2441"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172441"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44882" y="0"/>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344882" y="7172441"/>
              <a:ext cx="7172441" cy="7172441"/>
            </a:xfrm>
            <a:custGeom>
              <a:avLst/>
              <a:gdLst/>
              <a:ahLst/>
              <a:cxnLst/>
              <a:rect l="l" t="t" r="r" b="b"/>
              <a:pathLst>
                <a:path w="7172441" h="7172441">
                  <a:moveTo>
                    <a:pt x="0" y="0"/>
                  </a:moveTo>
                  <a:lnTo>
                    <a:pt x="7172442" y="0"/>
                  </a:lnTo>
                  <a:lnTo>
                    <a:pt x="7172442"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1517324" y="0"/>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1517324" y="7172441"/>
              <a:ext cx="7172441" cy="7172441"/>
            </a:xfrm>
            <a:custGeom>
              <a:avLst/>
              <a:gdLst/>
              <a:ahLst/>
              <a:cxnLst/>
              <a:rect l="l" t="t" r="r" b="b"/>
              <a:pathLst>
                <a:path w="7172441" h="7172441">
                  <a:moveTo>
                    <a:pt x="0" y="0"/>
                  </a:moveTo>
                  <a:lnTo>
                    <a:pt x="7172441" y="0"/>
                  </a:lnTo>
                  <a:lnTo>
                    <a:pt x="7172441" y="7172441"/>
                  </a:lnTo>
                  <a:lnTo>
                    <a:pt x="0" y="717244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1" name="Group 11"/>
          <p:cNvGrpSpPr/>
          <p:nvPr/>
        </p:nvGrpSpPr>
        <p:grpSpPr>
          <a:xfrm>
            <a:off x="8062941" y="1856955"/>
            <a:ext cx="9196359" cy="6870250"/>
            <a:chOff x="0" y="0"/>
            <a:chExt cx="2422086" cy="1809449"/>
          </a:xfrm>
        </p:grpSpPr>
        <p:sp>
          <p:nvSpPr>
            <p:cNvPr id="12" name="Freeform 12"/>
            <p:cNvSpPr/>
            <p:nvPr/>
          </p:nvSpPr>
          <p:spPr>
            <a:xfrm>
              <a:off x="0" y="0"/>
              <a:ext cx="2422086" cy="1809449"/>
            </a:xfrm>
            <a:custGeom>
              <a:avLst/>
              <a:gdLst/>
              <a:ahLst/>
              <a:cxnLst/>
              <a:rect l="l" t="t" r="r" b="b"/>
              <a:pathLst>
                <a:path w="2422086" h="1809449">
                  <a:moveTo>
                    <a:pt x="42934" y="0"/>
                  </a:moveTo>
                  <a:lnTo>
                    <a:pt x="2379152" y="0"/>
                  </a:lnTo>
                  <a:cubicBezTo>
                    <a:pt x="2402864" y="0"/>
                    <a:pt x="2422086" y="19222"/>
                    <a:pt x="2422086" y="42934"/>
                  </a:cubicBezTo>
                  <a:lnTo>
                    <a:pt x="2422086" y="1766514"/>
                  </a:lnTo>
                  <a:cubicBezTo>
                    <a:pt x="2422086" y="1790226"/>
                    <a:pt x="2402864" y="1809449"/>
                    <a:pt x="2379152" y="1809449"/>
                  </a:cubicBezTo>
                  <a:lnTo>
                    <a:pt x="42934" y="1809449"/>
                  </a:lnTo>
                  <a:cubicBezTo>
                    <a:pt x="19222" y="1809449"/>
                    <a:pt x="0" y="1790226"/>
                    <a:pt x="0" y="1766514"/>
                  </a:cubicBezTo>
                  <a:lnTo>
                    <a:pt x="0" y="42934"/>
                  </a:lnTo>
                  <a:cubicBezTo>
                    <a:pt x="0" y="19222"/>
                    <a:pt x="19222" y="0"/>
                    <a:pt x="42934" y="0"/>
                  </a:cubicBezTo>
                  <a:close/>
                </a:path>
              </a:pathLst>
            </a:custGeom>
            <a:solidFill>
              <a:srgbClr val="343434"/>
            </a:solidFill>
            <a:ln cap="rnd">
              <a:noFill/>
              <a:prstDash val="solid"/>
              <a:round/>
            </a:ln>
          </p:spPr>
          <p:txBody>
            <a:bodyPr/>
            <a:lstStyle/>
            <a:p>
              <a:endParaRPr lang="en-US"/>
            </a:p>
          </p:txBody>
        </p:sp>
        <p:sp>
          <p:nvSpPr>
            <p:cNvPr id="13" name="TextBox 13"/>
            <p:cNvSpPr txBox="1"/>
            <p:nvPr/>
          </p:nvSpPr>
          <p:spPr>
            <a:xfrm>
              <a:off x="0" y="-38100"/>
              <a:ext cx="2422086" cy="1847549"/>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212730" y="5143500"/>
            <a:ext cx="1838981" cy="1765422"/>
          </a:xfrm>
          <a:custGeom>
            <a:avLst/>
            <a:gdLst/>
            <a:ahLst/>
            <a:cxnLst/>
            <a:rect l="l" t="t" r="r" b="b"/>
            <a:pathLst>
              <a:path w="1838981" h="1765422">
                <a:moveTo>
                  <a:pt x="0" y="0"/>
                </a:moveTo>
                <a:lnTo>
                  <a:pt x="1838981" y="0"/>
                </a:lnTo>
                <a:lnTo>
                  <a:pt x="1838981" y="1765422"/>
                </a:lnTo>
                <a:lnTo>
                  <a:pt x="0" y="1765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7413179" y="1365694"/>
            <a:ext cx="1322898" cy="1418312"/>
          </a:xfrm>
          <a:custGeom>
            <a:avLst/>
            <a:gdLst/>
            <a:ahLst/>
            <a:cxnLst/>
            <a:rect l="l" t="t" r="r" b="b"/>
            <a:pathLst>
              <a:path w="1322898" h="1418312">
                <a:moveTo>
                  <a:pt x="0" y="0"/>
                </a:moveTo>
                <a:lnTo>
                  <a:pt x="1322898" y="0"/>
                </a:lnTo>
                <a:lnTo>
                  <a:pt x="1322898" y="1418312"/>
                </a:lnTo>
                <a:lnTo>
                  <a:pt x="0" y="141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0330479" y="3228283"/>
            <a:ext cx="4735934" cy="4753219"/>
          </a:xfrm>
          <a:custGeom>
            <a:avLst/>
            <a:gdLst/>
            <a:ahLst/>
            <a:cxnLst/>
            <a:rect l="l" t="t" r="r" b="b"/>
            <a:pathLst>
              <a:path w="4735934" h="4753219">
                <a:moveTo>
                  <a:pt x="0" y="0"/>
                </a:moveTo>
                <a:lnTo>
                  <a:pt x="4735934" y="0"/>
                </a:lnTo>
                <a:lnTo>
                  <a:pt x="4735934" y="4753219"/>
                </a:lnTo>
                <a:lnTo>
                  <a:pt x="0" y="4753219"/>
                </a:lnTo>
                <a:lnTo>
                  <a:pt x="0" y="0"/>
                </a:lnTo>
                <a:close/>
              </a:path>
            </a:pathLst>
          </a:custGeom>
          <a:blipFill>
            <a:blip r:embed="rId8"/>
            <a:stretch>
              <a:fillRect/>
            </a:stretch>
          </a:blipFill>
        </p:spPr>
        <p:txBody>
          <a:bodyPr/>
          <a:lstStyle/>
          <a:p>
            <a:endParaRPr lang="en-US"/>
          </a:p>
        </p:txBody>
      </p:sp>
      <p:sp>
        <p:nvSpPr>
          <p:cNvPr id="17" name="Freeform 17"/>
          <p:cNvSpPr/>
          <p:nvPr/>
        </p:nvSpPr>
        <p:spPr>
          <a:xfrm rot="1746926">
            <a:off x="14366427" y="2666272"/>
            <a:ext cx="1399973" cy="2098053"/>
          </a:xfrm>
          <a:custGeom>
            <a:avLst/>
            <a:gdLst/>
            <a:ahLst/>
            <a:cxnLst/>
            <a:rect l="l" t="t" r="r" b="b"/>
            <a:pathLst>
              <a:path w="1399973" h="2098053">
                <a:moveTo>
                  <a:pt x="0" y="0"/>
                </a:moveTo>
                <a:lnTo>
                  <a:pt x="1399973" y="0"/>
                </a:lnTo>
                <a:lnTo>
                  <a:pt x="1399973" y="2098052"/>
                </a:lnTo>
                <a:lnTo>
                  <a:pt x="0" y="20980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8"/>
          <p:cNvSpPr txBox="1"/>
          <p:nvPr/>
        </p:nvSpPr>
        <p:spPr>
          <a:xfrm>
            <a:off x="824074" y="4358963"/>
            <a:ext cx="6953132" cy="2256760"/>
          </a:xfrm>
          <a:prstGeom prst="rect">
            <a:avLst/>
          </a:prstGeom>
        </p:spPr>
        <p:txBody>
          <a:bodyPr lIns="0" tIns="0" rIns="0" bIns="0" rtlCol="0" anchor="t">
            <a:spAutoFit/>
          </a:bodyPr>
          <a:lstStyle/>
          <a:p>
            <a:pPr algn="l">
              <a:lnSpc>
                <a:spcPts val="8364"/>
              </a:lnSpc>
            </a:pPr>
            <a:r>
              <a:rPr lang="en-US" sz="10455">
                <a:solidFill>
                  <a:srgbClr val="3A3E61"/>
                </a:solidFill>
                <a:latin typeface="Extenda 90 Exa"/>
                <a:ea typeface="Extenda 90 Exa"/>
                <a:cs typeface="Extenda 90 Exa"/>
                <a:sym typeface="Extenda 90 Exa"/>
              </a:rPr>
              <a:t>NGƯỜI ẤY LÀ AI?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608</Words>
  <Application>Microsoft Office PowerPoint</Application>
  <PresentationFormat>Custom</PresentationFormat>
  <Paragraphs>60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Extenda 90 Exa</vt:lpstr>
      <vt:lpstr>TT Fors Bold</vt:lpstr>
      <vt:lpstr>Arial</vt:lpstr>
      <vt:lpstr>Calibri</vt:lpstr>
      <vt:lpstr>Anton</vt:lpstr>
      <vt:lpstr>TT Fors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Nhóm 7: Tham gia các hoạt động giáo dục tinh thần đoàn kết, hoà bình hữu nghị giữa các dân tộc</dc:title>
  <cp:lastModifiedBy>Minh Mạc</cp:lastModifiedBy>
  <cp:revision>2</cp:revision>
  <dcterms:created xsi:type="dcterms:W3CDTF">2006-08-16T00:00:00Z</dcterms:created>
  <dcterms:modified xsi:type="dcterms:W3CDTF">2026-03-03T02:22:09Z</dcterms:modified>
  <dc:identifier>DAG_z1F1fiY</dc:identifier>
</cp:coreProperties>
</file>